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60" r:id="rId2"/>
    <p:sldId id="265" r:id="rId3"/>
    <p:sldId id="269" r:id="rId4"/>
    <p:sldId id="268" r:id="rId5"/>
    <p:sldId id="286" r:id="rId6"/>
    <p:sldId id="287" r:id="rId7"/>
    <p:sldId id="288" r:id="rId8"/>
    <p:sldId id="289" r:id="rId9"/>
    <p:sldId id="273" r:id="rId10"/>
    <p:sldId id="298" r:id="rId11"/>
    <p:sldId id="290" r:id="rId12"/>
    <p:sldId id="272" r:id="rId13"/>
    <p:sldId id="275" r:id="rId14"/>
    <p:sldId id="291" r:id="rId15"/>
    <p:sldId id="292" r:id="rId16"/>
    <p:sldId id="293" r:id="rId17"/>
    <p:sldId id="294" r:id="rId18"/>
    <p:sldId id="299" r:id="rId19"/>
    <p:sldId id="295" r:id="rId20"/>
    <p:sldId id="296" r:id="rId21"/>
    <p:sldId id="297" r:id="rId22"/>
  </p:sldIdLst>
  <p:sldSz cx="9144000" cy="5148263"/>
  <p:notesSz cx="9144000" cy="6858000"/>
  <p:defaultTextStyle>
    <a:defPPr>
      <a:defRPr lang="en-US"/>
    </a:defPPr>
    <a:lvl1pPr marL="0" algn="l" defTabSz="408331" rtl="0" eaLnBrk="1" latinLnBrk="0" hangingPunct="1">
      <a:defRPr sz="1600" kern="1200">
        <a:solidFill>
          <a:schemeClr val="tx1"/>
        </a:solidFill>
        <a:latin typeface="+mn-lt"/>
        <a:ea typeface="+mn-ea"/>
        <a:cs typeface="+mn-cs"/>
      </a:defRPr>
    </a:lvl1pPr>
    <a:lvl2pPr marL="408331" algn="l" defTabSz="408331" rtl="0" eaLnBrk="1" latinLnBrk="0" hangingPunct="1">
      <a:defRPr sz="1600" kern="1200">
        <a:solidFill>
          <a:schemeClr val="tx1"/>
        </a:solidFill>
        <a:latin typeface="+mn-lt"/>
        <a:ea typeface="+mn-ea"/>
        <a:cs typeface="+mn-cs"/>
      </a:defRPr>
    </a:lvl2pPr>
    <a:lvl3pPr marL="816661" algn="l" defTabSz="408331" rtl="0" eaLnBrk="1" latinLnBrk="0" hangingPunct="1">
      <a:defRPr sz="1600" kern="1200">
        <a:solidFill>
          <a:schemeClr val="tx1"/>
        </a:solidFill>
        <a:latin typeface="+mn-lt"/>
        <a:ea typeface="+mn-ea"/>
        <a:cs typeface="+mn-cs"/>
      </a:defRPr>
    </a:lvl3pPr>
    <a:lvl4pPr marL="1224993" algn="l" defTabSz="408331" rtl="0" eaLnBrk="1" latinLnBrk="0" hangingPunct="1">
      <a:defRPr sz="1600" kern="1200">
        <a:solidFill>
          <a:schemeClr val="tx1"/>
        </a:solidFill>
        <a:latin typeface="+mn-lt"/>
        <a:ea typeface="+mn-ea"/>
        <a:cs typeface="+mn-cs"/>
      </a:defRPr>
    </a:lvl4pPr>
    <a:lvl5pPr marL="1633323" algn="l" defTabSz="408331" rtl="0" eaLnBrk="1" latinLnBrk="0" hangingPunct="1">
      <a:defRPr sz="1600" kern="1200">
        <a:solidFill>
          <a:schemeClr val="tx1"/>
        </a:solidFill>
        <a:latin typeface="+mn-lt"/>
        <a:ea typeface="+mn-ea"/>
        <a:cs typeface="+mn-cs"/>
      </a:defRPr>
    </a:lvl5pPr>
    <a:lvl6pPr marL="2041654" algn="l" defTabSz="408331" rtl="0" eaLnBrk="1" latinLnBrk="0" hangingPunct="1">
      <a:defRPr sz="1600" kern="1200">
        <a:solidFill>
          <a:schemeClr val="tx1"/>
        </a:solidFill>
        <a:latin typeface="+mn-lt"/>
        <a:ea typeface="+mn-ea"/>
        <a:cs typeface="+mn-cs"/>
      </a:defRPr>
    </a:lvl6pPr>
    <a:lvl7pPr marL="2449984" algn="l" defTabSz="408331" rtl="0" eaLnBrk="1" latinLnBrk="0" hangingPunct="1">
      <a:defRPr sz="1600" kern="1200">
        <a:solidFill>
          <a:schemeClr val="tx1"/>
        </a:solidFill>
        <a:latin typeface="+mn-lt"/>
        <a:ea typeface="+mn-ea"/>
        <a:cs typeface="+mn-cs"/>
      </a:defRPr>
    </a:lvl7pPr>
    <a:lvl8pPr marL="2858316" algn="l" defTabSz="408331" rtl="0" eaLnBrk="1" latinLnBrk="0" hangingPunct="1">
      <a:defRPr sz="1600" kern="1200">
        <a:solidFill>
          <a:schemeClr val="tx1"/>
        </a:solidFill>
        <a:latin typeface="+mn-lt"/>
        <a:ea typeface="+mn-ea"/>
        <a:cs typeface="+mn-cs"/>
      </a:defRPr>
    </a:lvl8pPr>
    <a:lvl9pPr marL="3266646" algn="l" defTabSz="408331"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C2F01D7-572E-D948-A34B-147F8D9850DF}">
          <p14:sldIdLst>
            <p14:sldId id="260"/>
            <p14:sldId id="265"/>
            <p14:sldId id="269"/>
            <p14:sldId id="268"/>
            <p14:sldId id="286"/>
            <p14:sldId id="287"/>
            <p14:sldId id="288"/>
            <p14:sldId id="289"/>
            <p14:sldId id="273"/>
            <p14:sldId id="298"/>
            <p14:sldId id="290"/>
            <p14:sldId id="272"/>
            <p14:sldId id="275"/>
            <p14:sldId id="291"/>
            <p14:sldId id="292"/>
            <p14:sldId id="293"/>
            <p14:sldId id="294"/>
            <p14:sldId id="299"/>
            <p14:sldId id="295"/>
            <p14:sldId id="296"/>
            <p14:sldId id="297"/>
          </p14:sldIdLst>
        </p14:section>
      </p14:sectionLst>
    </p:ex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79700"/>
    <a:srgbClr val="130E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8"/>
    <p:restoredTop sz="91289"/>
  </p:normalViewPr>
  <p:slideViewPr>
    <p:cSldViewPr snapToGrid="0" snapToObjects="1">
      <p:cViewPr>
        <p:scale>
          <a:sx n="113" d="100"/>
          <a:sy n="113" d="100"/>
        </p:scale>
        <p:origin x="696" y="736"/>
      </p:cViewPr>
      <p:guideLst>
        <p:guide orient="horz" pos="1622"/>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0764039-9679-7846-8D8C-9A6D2646E37A}" type="datetimeFigureOut">
              <a:rPr lang="en-US" smtClean="0"/>
              <a:t>10/4/22</a:t>
            </a:fld>
            <a:endParaRPr lang="en-US"/>
          </a:p>
        </p:txBody>
      </p:sp>
      <p:sp>
        <p:nvSpPr>
          <p:cNvPr id="4" name="Slide Image Placeholder 3"/>
          <p:cNvSpPr>
            <a:spLocks noGrp="1" noRot="1" noChangeAspect="1"/>
          </p:cNvSpPr>
          <p:nvPr>
            <p:ph type="sldImg" idx="2"/>
          </p:nvPr>
        </p:nvSpPr>
        <p:spPr>
          <a:xfrm>
            <a:off x="2516188" y="857250"/>
            <a:ext cx="411162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CBF2328-B266-9149-9D97-5C822E95C359}" type="slidenum">
              <a:rPr lang="en-US" smtClean="0"/>
              <a:t>‹#›</a:t>
            </a:fld>
            <a:endParaRPr lang="en-US"/>
          </a:p>
        </p:txBody>
      </p:sp>
    </p:spTree>
    <p:extLst>
      <p:ext uri="{BB962C8B-B14F-4D97-AF65-F5344CB8AC3E}">
        <p14:creationId xmlns:p14="http://schemas.microsoft.com/office/powerpoint/2010/main" val="40953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realpython.com/python-windows-machine-learning-setup/"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Boolean_algebra_(logic)" TargetMode="External"/><Relationship Id="rId13" Type="http://schemas.openxmlformats.org/officeDocument/2006/relationships/hyperlink" Target="https://en.wikipedia.org/wiki/Stored-program_computer"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Vacuum_tube" TargetMode="External"/><Relationship Id="rId12" Type="http://schemas.openxmlformats.org/officeDocument/2006/relationships/hyperlink" Target="https://en.wikipedia.org/wiki/Digital_electronic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ryptanalysis_of_the_Lorenz_cipher" TargetMode="External"/><Relationship Id="rId11" Type="http://schemas.openxmlformats.org/officeDocument/2006/relationships/hyperlink" Target="https://en.wikipedia.org/wiki/Electronics" TargetMode="External"/><Relationship Id="rId5" Type="http://schemas.openxmlformats.org/officeDocument/2006/relationships/hyperlink" Target="https://en.wikipedia.org/wiki/Colossus_computer#cite_note-tnmoc-3" TargetMode="External"/><Relationship Id="rId10" Type="http://schemas.openxmlformats.org/officeDocument/2006/relationships/hyperlink" Target="https://en.wikipedia.org/wiki/Computer_programming" TargetMode="External"/><Relationship Id="rId4" Type="http://schemas.openxmlformats.org/officeDocument/2006/relationships/hyperlink" Target="https://en.wikipedia.org/wiki/Cryptanalysis" TargetMode="External"/><Relationship Id="rId9" Type="http://schemas.openxmlformats.org/officeDocument/2006/relationships/hyperlink" Target="https://en.wikipedia.org/wiki/Colossus_computer#cite_note-FOOTNOTECopeland_&quot;Introduction&quot;20062-4" TargetMode="External"/><Relationship Id="rId14" Type="http://schemas.openxmlformats.org/officeDocument/2006/relationships/hyperlink" Target="https://en.wikipedia.org/wiki/Colossus_computer#cite_note-FOOTNOTESale2000-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realpython.com/python-windows-machine-learning-setu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2</a:t>
            </a:fld>
            <a:endParaRPr lang="en-US"/>
          </a:p>
        </p:txBody>
      </p:sp>
    </p:spTree>
    <p:extLst>
      <p:ext uri="{BB962C8B-B14F-4D97-AF65-F5344CB8AC3E}">
        <p14:creationId xmlns:p14="http://schemas.microsoft.com/office/powerpoint/2010/main" val="5435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Note:</a:t>
            </a:r>
            <a:r>
              <a:rPr lang="en-GB" dirty="0"/>
              <a:t> You can also complete the installation on Windows using alternative distributions, such as </a:t>
            </a:r>
            <a:r>
              <a:rPr lang="en-GB" dirty="0">
                <a:hlinkClick r:id="rId3"/>
              </a:rPr>
              <a:t>Anaconda</a:t>
            </a:r>
            <a:r>
              <a:rPr lang="en-GB" dirty="0"/>
              <a:t>, but this tutorial covers only official distributions.</a:t>
            </a:r>
          </a:p>
          <a:p>
            <a:r>
              <a:rPr lang="en-GB" dirty="0"/>
              <a:t>Anaconda is a popular platform for doing scientific computing and data science with Python. To learn how to install Anaconda on Windows, check out </a:t>
            </a:r>
            <a:r>
              <a:rPr lang="en-GB" dirty="0">
                <a:hlinkClick r:id="rId4"/>
              </a:rPr>
              <a:t>Setting Up Python for Machine Learning on Windows</a:t>
            </a:r>
            <a:r>
              <a:rPr lang="en-GB" dirty="0"/>
              <a:t>.</a:t>
            </a:r>
          </a:p>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20</a:t>
            </a:fld>
            <a:endParaRPr lang="en-US"/>
          </a:p>
        </p:txBody>
      </p:sp>
    </p:spTree>
    <p:extLst>
      <p:ext uri="{BB962C8B-B14F-4D97-AF65-F5344CB8AC3E}">
        <p14:creationId xmlns:p14="http://schemas.microsoft.com/office/powerpoint/2010/main" val="9026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21</a:t>
            </a:fld>
            <a:endParaRPr lang="en-US"/>
          </a:p>
        </p:txBody>
      </p:sp>
    </p:spTree>
    <p:extLst>
      <p:ext uri="{BB962C8B-B14F-4D97-AF65-F5344CB8AC3E}">
        <p14:creationId xmlns:p14="http://schemas.microsoft.com/office/powerpoint/2010/main" val="405373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Colossus</a:t>
            </a:r>
            <a:r>
              <a:rPr lang="en-GB" dirty="0"/>
              <a:t> was a set of </a:t>
            </a:r>
            <a:r>
              <a:rPr lang="en-GB" dirty="0">
                <a:hlinkClick r:id="rId3" tooltip="Computer"/>
              </a:rPr>
              <a:t>computers</a:t>
            </a:r>
            <a:r>
              <a:rPr lang="en-GB" dirty="0"/>
              <a:t> developed by British </a:t>
            </a:r>
            <a:r>
              <a:rPr lang="en-GB" dirty="0">
                <a:hlinkClick r:id="rId4" tooltip="Cryptanalysis"/>
              </a:rPr>
              <a:t>codebreakers</a:t>
            </a:r>
            <a:r>
              <a:rPr lang="en-GB" dirty="0"/>
              <a:t> in the years 1943–1945</a:t>
            </a:r>
            <a:r>
              <a:rPr lang="en-GB" baseline="30000" dirty="0">
                <a:hlinkClick r:id="rId5"/>
              </a:rPr>
              <a:t>[1]</a:t>
            </a:r>
            <a:r>
              <a:rPr lang="en-GB" dirty="0"/>
              <a:t> to help in the </a:t>
            </a:r>
            <a:r>
              <a:rPr lang="en-GB" dirty="0">
                <a:hlinkClick r:id="rId6" tooltip="Cryptanalysis of the Lorenz cipher"/>
              </a:rPr>
              <a:t>cryptanalysis of the Lorenz cipher</a:t>
            </a:r>
            <a:r>
              <a:rPr lang="en-GB" dirty="0"/>
              <a:t>. Colossus used </a:t>
            </a:r>
            <a:r>
              <a:rPr lang="en-GB" dirty="0">
                <a:hlinkClick r:id="rId7" tooltip="Vacuum tube"/>
              </a:rPr>
              <a:t>thermionic valves (vacuum tubes)</a:t>
            </a:r>
            <a:r>
              <a:rPr lang="en-GB" dirty="0"/>
              <a:t> to perform </a:t>
            </a:r>
            <a:r>
              <a:rPr lang="en-GB" dirty="0">
                <a:hlinkClick r:id="rId8" tooltip="Boolean algebra (logic)"/>
              </a:rPr>
              <a:t>Boolean</a:t>
            </a:r>
            <a:r>
              <a:rPr lang="en-GB" dirty="0"/>
              <a:t> and counting operations. Colossus is thus regarded</a:t>
            </a:r>
            <a:r>
              <a:rPr lang="en-GB" baseline="30000" dirty="0">
                <a:hlinkClick r:id="rId9"/>
              </a:rPr>
              <a:t>[2]</a:t>
            </a:r>
            <a:r>
              <a:rPr lang="en-GB" dirty="0"/>
              <a:t> as the world's first </a:t>
            </a:r>
            <a:r>
              <a:rPr lang="en-GB" dirty="0">
                <a:hlinkClick r:id="rId10" tooltip="Computer programming"/>
              </a:rPr>
              <a:t>programmable</a:t>
            </a:r>
            <a:r>
              <a:rPr lang="en-GB" dirty="0"/>
              <a:t>, </a:t>
            </a:r>
            <a:r>
              <a:rPr lang="en-GB" dirty="0">
                <a:hlinkClick r:id="rId11" tooltip="Electronics"/>
              </a:rPr>
              <a:t>electronic</a:t>
            </a:r>
            <a:r>
              <a:rPr lang="en-GB" dirty="0"/>
              <a:t>, </a:t>
            </a:r>
            <a:r>
              <a:rPr lang="en-GB" dirty="0">
                <a:hlinkClick r:id="rId12" tooltip="Digital electronics"/>
              </a:rPr>
              <a:t>digital</a:t>
            </a:r>
            <a:r>
              <a:rPr lang="en-GB" dirty="0"/>
              <a:t> computer, although it was programmed by switches and plugs and not by a </a:t>
            </a:r>
            <a:r>
              <a:rPr lang="en-GB" dirty="0">
                <a:hlinkClick r:id="rId13" tooltip="Stored-program computer"/>
              </a:rPr>
              <a:t>stored program</a:t>
            </a:r>
            <a:r>
              <a:rPr lang="en-GB" dirty="0"/>
              <a:t>.</a:t>
            </a:r>
            <a:r>
              <a:rPr lang="en-GB" baseline="30000" dirty="0">
                <a:hlinkClick r:id="rId14"/>
              </a:rPr>
              <a:t>[3]</a:t>
            </a:r>
            <a:r>
              <a:rPr lang="en-GB" dirty="0"/>
              <a:t> </a:t>
            </a:r>
          </a:p>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5</a:t>
            </a:fld>
            <a:endParaRPr lang="en-US"/>
          </a:p>
        </p:txBody>
      </p:sp>
    </p:spTree>
    <p:extLst>
      <p:ext uri="{BB962C8B-B14F-4D97-AF65-F5344CB8AC3E}">
        <p14:creationId xmlns:p14="http://schemas.microsoft.com/office/powerpoint/2010/main" val="375323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6</a:t>
            </a:fld>
            <a:endParaRPr lang="en-US"/>
          </a:p>
        </p:txBody>
      </p:sp>
    </p:spTree>
    <p:extLst>
      <p:ext uri="{BB962C8B-B14F-4D97-AF65-F5344CB8AC3E}">
        <p14:creationId xmlns:p14="http://schemas.microsoft.com/office/powerpoint/2010/main" val="269473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7</a:t>
            </a:fld>
            <a:endParaRPr lang="en-US"/>
          </a:p>
        </p:txBody>
      </p:sp>
    </p:spTree>
    <p:extLst>
      <p:ext uri="{BB962C8B-B14F-4D97-AF65-F5344CB8AC3E}">
        <p14:creationId xmlns:p14="http://schemas.microsoft.com/office/powerpoint/2010/main" val="99759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8</a:t>
            </a:fld>
            <a:endParaRPr lang="en-US"/>
          </a:p>
        </p:txBody>
      </p:sp>
    </p:spTree>
    <p:extLst>
      <p:ext uri="{BB962C8B-B14F-4D97-AF65-F5344CB8AC3E}">
        <p14:creationId xmlns:p14="http://schemas.microsoft.com/office/powerpoint/2010/main" val="343172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a Programming Language</a:t>
            </a:r>
          </a:p>
          <a:p>
            <a:r>
              <a:rPr lang="en-GB" dirty="0"/>
              <a:t>A programming language is a set of instructions that can be used to interact with and control a computer. These languages are used to design websites, create apps, develop operating systems, control spacecraft, and </a:t>
            </a:r>
            <a:r>
              <a:rPr lang="en-GB" dirty="0" err="1"/>
              <a:t>analyze</a:t>
            </a:r>
            <a:r>
              <a:rPr lang="en-GB" dirty="0"/>
              <a:t> data. Programming languages are necessary because computers can't understand English. Programming languages bridge this gap by helping programmers translate their commands into something that the computer can understand and execute. </a:t>
            </a:r>
          </a:p>
          <a:p>
            <a:r>
              <a:rPr lang="en-GB" b="1" dirty="0"/>
              <a:t>Why can't computers understand Plain English?</a:t>
            </a:r>
          </a:p>
          <a:p>
            <a:r>
              <a:rPr lang="en-GB" dirty="0"/>
              <a:t>When people communicate with a computer, it is important to be very specific about what they are asking the computer to do. Programming languages are a tool that allow them do just that. Often, English can be ambiguous and it can be hard for the computer to determine intent. Programmers use programming languages so that they can specify exactly what they want the computer to do. </a:t>
            </a:r>
          </a:p>
          <a:p>
            <a:r>
              <a:rPr lang="en-GB" b="1" dirty="0"/>
              <a:t>How do computers think?</a:t>
            </a:r>
          </a:p>
          <a:p>
            <a:r>
              <a:rPr lang="en-GB" dirty="0"/>
              <a:t>Computers are made of many tiny switches that can be either on or off. When a switch is on, it is represented by a 1. When it is off, it is represented by a 0. These 1s and 0s are called </a:t>
            </a:r>
            <a:r>
              <a:rPr lang="en-GB" b="1" dirty="0"/>
              <a:t>bits</a:t>
            </a:r>
            <a:r>
              <a:rPr lang="en-GB" dirty="0"/>
              <a:t>. Bits are the fundamental language of nearly all computers and every program must be translated into bits before it can be executed by the computer. </a:t>
            </a:r>
          </a:p>
          <a:p>
            <a:endParaRPr lang="en-US" dirty="0"/>
          </a:p>
          <a:p>
            <a:r>
              <a:rPr lang="en-US" dirty="0"/>
              <a:t>Machine language - </a:t>
            </a:r>
            <a:r>
              <a:rPr lang="en-GB" dirty="0"/>
              <a:t>the programmer writes each instruction in a numeric form the hardware can execute directly</a:t>
            </a:r>
          </a:p>
          <a:p>
            <a:r>
              <a:rPr lang="en-GB" dirty="0"/>
              <a:t>Assembly language – programs can be written in a more human readable and less error-prone form</a:t>
            </a:r>
          </a:p>
          <a:p>
            <a:r>
              <a:rPr lang="en-GB" dirty="0"/>
              <a:t>High level languages – programs are written in an abstracted form that does not depend on the specific hardware details of a computer</a:t>
            </a:r>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9</a:t>
            </a:fld>
            <a:endParaRPr lang="en-US"/>
          </a:p>
        </p:txBody>
      </p:sp>
    </p:spTree>
    <p:extLst>
      <p:ext uri="{BB962C8B-B14F-4D97-AF65-F5344CB8AC3E}">
        <p14:creationId xmlns:p14="http://schemas.microsoft.com/office/powerpoint/2010/main" val="3232624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10</a:t>
            </a:fld>
            <a:endParaRPr lang="en-US"/>
          </a:p>
        </p:txBody>
      </p:sp>
    </p:spTree>
    <p:extLst>
      <p:ext uri="{BB962C8B-B14F-4D97-AF65-F5344CB8AC3E}">
        <p14:creationId xmlns:p14="http://schemas.microsoft.com/office/powerpoint/2010/main" val="29583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a Programming Language</a:t>
            </a:r>
          </a:p>
          <a:p>
            <a:r>
              <a:rPr lang="en-GB" dirty="0"/>
              <a:t>A programming language is a set of instructions that can be used to interact with and control a computer. These languages are used to design websites, create apps, develop operating systems, control spacecraft, and </a:t>
            </a:r>
            <a:r>
              <a:rPr lang="en-GB" dirty="0" err="1"/>
              <a:t>analyze</a:t>
            </a:r>
            <a:r>
              <a:rPr lang="en-GB" dirty="0"/>
              <a:t> data. Programming languages are necessary because computers can't understand </a:t>
            </a:r>
            <a:r>
              <a:rPr lang="en-GB" dirty="0" err="1"/>
              <a:t>Engish</a:t>
            </a:r>
            <a:r>
              <a:rPr lang="en-GB" dirty="0"/>
              <a:t>. Programming languages bridge this gap by helping programmers translate their commands into something that the computer can understand and execute. </a:t>
            </a:r>
          </a:p>
          <a:p>
            <a:r>
              <a:rPr lang="en-GB" b="1" dirty="0"/>
              <a:t>Why can't computers understand Plain English?</a:t>
            </a:r>
          </a:p>
          <a:p>
            <a:r>
              <a:rPr lang="en-GB" dirty="0"/>
              <a:t>When people communicate with a computer, it is important to be very specific about what they are asking the computer to do. Programming languages are a tool that allow them do just that. Often, English can be ambiguous and it can be hard for the computer to determine intent. Programmers use programming languages so that they can specify exactly what they want the computer to do. </a:t>
            </a:r>
          </a:p>
          <a:p>
            <a:r>
              <a:rPr lang="en-GB" b="1" dirty="0"/>
              <a:t>How do computers think?</a:t>
            </a:r>
          </a:p>
          <a:p>
            <a:r>
              <a:rPr lang="en-GB" dirty="0"/>
              <a:t>Computers are made of many tiny switches that can be either on or off. When a switch is on, it is represented by a 1. When it is off, it is represented by a 0. These 1s and 0s are called </a:t>
            </a:r>
            <a:r>
              <a:rPr lang="en-GB" b="1" dirty="0"/>
              <a:t>bits</a:t>
            </a:r>
            <a:r>
              <a:rPr lang="en-GB" dirty="0"/>
              <a:t>. Bits are the fundamental language of nearly all computers and every program must be translated into bits before it can be executed by the computer. </a:t>
            </a:r>
          </a:p>
          <a:p>
            <a:endParaRPr lang="en-US" dirty="0"/>
          </a:p>
          <a:p>
            <a:r>
              <a:rPr lang="en-US" dirty="0"/>
              <a:t>Machine language - </a:t>
            </a:r>
            <a:r>
              <a:rPr lang="en-GB" dirty="0"/>
              <a:t>the programmer writes each instruction in a numeric form the hardware can execute directly</a:t>
            </a:r>
          </a:p>
          <a:p>
            <a:r>
              <a:rPr lang="en-GB" dirty="0"/>
              <a:t>Assembly language – programs can be written in a more human readable and less error-prone form</a:t>
            </a:r>
          </a:p>
          <a:p>
            <a:r>
              <a:rPr lang="en-GB" dirty="0"/>
              <a:t>High level languages – programs are written in an abstracted form that does not depend on the specific hardware details of a computer</a:t>
            </a:r>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11</a:t>
            </a:fld>
            <a:endParaRPr lang="en-US"/>
          </a:p>
        </p:txBody>
      </p:sp>
    </p:spTree>
    <p:extLst>
      <p:ext uri="{BB962C8B-B14F-4D97-AF65-F5344CB8AC3E}">
        <p14:creationId xmlns:p14="http://schemas.microsoft.com/office/powerpoint/2010/main" val="3020841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Note:</a:t>
            </a:r>
            <a:r>
              <a:rPr lang="en-GB" dirty="0"/>
              <a:t> You can also complete the installation on Windows using alternative distributions, such as </a:t>
            </a:r>
            <a:r>
              <a:rPr lang="en-GB" dirty="0">
                <a:hlinkClick r:id="rId3"/>
              </a:rPr>
              <a:t>Anaconda</a:t>
            </a:r>
            <a:r>
              <a:rPr lang="en-GB" dirty="0"/>
              <a:t>, but this tutorial covers only official distributions.</a:t>
            </a:r>
          </a:p>
          <a:p>
            <a:r>
              <a:rPr lang="en-GB" dirty="0"/>
              <a:t>Anaconda is a popular platform for doing scientific computing and data science with Python. To learn how to install Anaconda on Windows, check out </a:t>
            </a:r>
            <a:r>
              <a:rPr lang="en-GB" dirty="0">
                <a:hlinkClick r:id="rId4"/>
              </a:rPr>
              <a:t>Setting Up Python for Machine Learning on Windows</a:t>
            </a:r>
            <a:r>
              <a:rPr lang="en-GB" dirty="0"/>
              <a:t>.</a:t>
            </a:r>
          </a:p>
          <a:p>
            <a:endParaRPr lang="en-US" dirty="0"/>
          </a:p>
        </p:txBody>
      </p:sp>
      <p:sp>
        <p:nvSpPr>
          <p:cNvPr id="4" name="Slide Number Placeholder 3"/>
          <p:cNvSpPr>
            <a:spLocks noGrp="1"/>
          </p:cNvSpPr>
          <p:nvPr>
            <p:ph type="sldNum" sz="quarter" idx="5"/>
          </p:nvPr>
        </p:nvSpPr>
        <p:spPr/>
        <p:txBody>
          <a:bodyPr/>
          <a:lstStyle/>
          <a:p>
            <a:fld id="{6CBF2328-B266-9149-9D97-5C822E95C359}" type="slidenum">
              <a:rPr lang="en-US" smtClean="0"/>
              <a:t>19</a:t>
            </a:fld>
            <a:endParaRPr lang="en-US"/>
          </a:p>
        </p:txBody>
      </p:sp>
    </p:spTree>
    <p:extLst>
      <p:ext uri="{BB962C8B-B14F-4D97-AF65-F5344CB8AC3E}">
        <p14:creationId xmlns:p14="http://schemas.microsoft.com/office/powerpoint/2010/main" val="38379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termark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230849"/>
            <a:ext cx="8229600" cy="858044"/>
          </a:xfrm>
        </p:spPr>
        <p:txBody>
          <a:bodyPr>
            <a:normAutofit/>
          </a:bodyPr>
          <a:lstStyle>
            <a:lvl1pPr>
              <a:defRPr sz="5500" baseline="0"/>
            </a:lvl1pPr>
          </a:lstStyle>
          <a:p>
            <a:r>
              <a:rPr lang="en-GB" dirty="0"/>
              <a:t>Presentation Title</a:t>
            </a:r>
            <a:endParaRPr lang="en-US" dirty="0"/>
          </a:p>
        </p:txBody>
      </p:sp>
    </p:spTree>
    <p:extLst>
      <p:ext uri="{BB962C8B-B14F-4D97-AF65-F5344CB8AC3E}">
        <p14:creationId xmlns:p14="http://schemas.microsoft.com/office/powerpoint/2010/main" val="1077684031"/>
      </p:ext>
    </p:extLst>
  </p:cSld>
  <p:clrMapOvr>
    <a:masterClrMapping/>
  </p:clrMapOvr>
  <p:extLst>
    <p:ext uri="{DCECCB84-F9BA-43D5-87BE-67443E8EF086}">
      <p15:sldGuideLst xmlns:p15="http://schemas.microsoft.com/office/powerpoint/2012/main">
        <p15:guide id="1" pos="2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_Text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92937" y="596534"/>
            <a:ext cx="4887260" cy="578720"/>
          </a:xfrm>
        </p:spPr>
        <p:txBody>
          <a:bodyPr>
            <a:normAutofit/>
          </a:bodyPr>
          <a:lstStyle>
            <a:lvl1pPr>
              <a:defRPr sz="3800" baseline="0"/>
            </a:lvl1pPr>
          </a:lstStyle>
          <a:p>
            <a:r>
              <a:rPr lang="en-GB" dirty="0"/>
              <a:t>Header style</a:t>
            </a:r>
            <a:endParaRPr lang="en-US" dirty="0"/>
          </a:p>
        </p:txBody>
      </p:sp>
      <p:sp>
        <p:nvSpPr>
          <p:cNvPr id="6" name="Subtitle 2"/>
          <p:cNvSpPr>
            <a:spLocks noGrp="1"/>
          </p:cNvSpPr>
          <p:nvPr>
            <p:ph type="subTitle" idx="1" hasCustomPrompt="1"/>
          </p:nvPr>
        </p:nvSpPr>
        <p:spPr>
          <a:xfrm>
            <a:off x="292937" y="1175255"/>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7" name="Text Placeholder 9"/>
          <p:cNvSpPr>
            <a:spLocks noGrp="1"/>
          </p:cNvSpPr>
          <p:nvPr>
            <p:ph type="body" sz="quarter" idx="10" hasCustomPrompt="1"/>
          </p:nvPr>
        </p:nvSpPr>
        <p:spPr>
          <a:xfrm>
            <a:off x="293077" y="1594342"/>
            <a:ext cx="4887120"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8" name="Text Placeholder 11"/>
          <p:cNvSpPr>
            <a:spLocks noGrp="1"/>
          </p:cNvSpPr>
          <p:nvPr>
            <p:ph type="body" sz="quarter" idx="11" hasCustomPrompt="1"/>
          </p:nvPr>
        </p:nvSpPr>
        <p:spPr>
          <a:xfrm>
            <a:off x="293077" y="1958411"/>
            <a:ext cx="4887120" cy="2601864"/>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 </a:t>
            </a:r>
          </a:p>
        </p:txBody>
      </p:sp>
      <p:sp>
        <p:nvSpPr>
          <p:cNvPr id="10" name="Picture Placeholder 13"/>
          <p:cNvSpPr>
            <a:spLocks noGrp="1"/>
          </p:cNvSpPr>
          <p:nvPr>
            <p:ph type="pic" sz="quarter" idx="12" hasCustomPrompt="1"/>
          </p:nvPr>
        </p:nvSpPr>
        <p:spPr>
          <a:xfrm>
            <a:off x="5675202" y="1365395"/>
            <a:ext cx="3057841" cy="3194880"/>
          </a:xfrm>
        </p:spPr>
        <p:txBody>
          <a:bodyPr anchor="ctr">
            <a:normAutofit/>
          </a:bodyPr>
          <a:lstStyle>
            <a:lvl1pPr algn="ctr">
              <a:defRPr sz="2000" baseline="0"/>
            </a:lvl1pPr>
          </a:lstStyle>
          <a:p>
            <a:r>
              <a:rPr lang="en-US" dirty="0"/>
              <a:t>Drag image  to placeholder or click icon to add</a:t>
            </a:r>
          </a:p>
        </p:txBody>
      </p:sp>
      <p:cxnSp>
        <p:nvCxnSpPr>
          <p:cNvPr id="9" name="Straight Connector 8"/>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246533956"/>
      </p:ext>
    </p:extLst>
  </p:cSld>
  <p:clrMapOvr>
    <a:masterClrMapping/>
  </p:clrMapOvr>
  <p:extLst>
    <p:ext uri="{DCECCB84-F9BA-43D5-87BE-67443E8EF086}">
      <p15:sldGuideLst xmlns:p15="http://schemas.microsoft.com/office/powerpoint/2012/main">
        <p15:guide id="1" orient="horz" pos="2869" userDrawn="1">
          <p15:clr>
            <a:srgbClr val="FBAE40"/>
          </p15:clr>
        </p15:guide>
        <p15:guide id="2" pos="2880" userDrawn="1">
          <p15:clr>
            <a:srgbClr val="FBAE40"/>
          </p15:clr>
        </p15:guide>
        <p15:guide id="3" orient="horz" pos="37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_Text 2 col">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05690" y="591396"/>
            <a:ext cx="4887260" cy="578720"/>
          </a:xfrm>
        </p:spPr>
        <p:txBody>
          <a:bodyPr>
            <a:normAutofit/>
          </a:bodyPr>
          <a:lstStyle>
            <a:lvl1pPr>
              <a:defRPr sz="3800" baseline="0"/>
            </a:lvl1pPr>
          </a:lstStyle>
          <a:p>
            <a:r>
              <a:rPr lang="en-GB" dirty="0"/>
              <a:t>Header style</a:t>
            </a:r>
            <a:endParaRPr lang="en-US" dirty="0"/>
          </a:p>
        </p:txBody>
      </p:sp>
      <p:sp>
        <p:nvSpPr>
          <p:cNvPr id="11" name="Subtitle 2"/>
          <p:cNvSpPr>
            <a:spLocks noGrp="1"/>
          </p:cNvSpPr>
          <p:nvPr>
            <p:ph type="subTitle" idx="1" hasCustomPrompt="1"/>
          </p:nvPr>
        </p:nvSpPr>
        <p:spPr>
          <a:xfrm>
            <a:off x="305830" y="1170117"/>
            <a:ext cx="7775027"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2" name="Text Placeholder 9"/>
          <p:cNvSpPr>
            <a:spLocks noGrp="1"/>
          </p:cNvSpPr>
          <p:nvPr>
            <p:ph type="body" sz="quarter" idx="10" hasCustomPrompt="1"/>
          </p:nvPr>
        </p:nvSpPr>
        <p:spPr>
          <a:xfrm>
            <a:off x="305971" y="1589204"/>
            <a:ext cx="7774886"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3" name="Text Placeholder 11"/>
          <p:cNvSpPr>
            <a:spLocks noGrp="1"/>
          </p:cNvSpPr>
          <p:nvPr>
            <p:ph type="body" sz="quarter" idx="11" hasCustomPrompt="1"/>
          </p:nvPr>
        </p:nvSpPr>
        <p:spPr>
          <a:xfrm>
            <a:off x="305831" y="1953273"/>
            <a:ext cx="3812488" cy="2601265"/>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4" name="Text Placeholder 11"/>
          <p:cNvSpPr>
            <a:spLocks noGrp="1"/>
          </p:cNvSpPr>
          <p:nvPr>
            <p:ph type="body" sz="quarter" idx="12" hasCustomPrompt="1"/>
          </p:nvPr>
        </p:nvSpPr>
        <p:spPr>
          <a:xfrm>
            <a:off x="4582510" y="1953273"/>
            <a:ext cx="3878317" cy="2601265"/>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15" name="Straight Connector 14"/>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6" name="TextBox 15"/>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o_Image 3 col">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5" name="Picture Placeholder 13"/>
          <p:cNvSpPr>
            <a:spLocks noGrp="1"/>
          </p:cNvSpPr>
          <p:nvPr>
            <p:ph type="pic" sz="quarter" idx="12" hasCustomPrompt="1"/>
          </p:nvPr>
        </p:nvSpPr>
        <p:spPr>
          <a:xfrm>
            <a:off x="316523"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16"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7" name="Picture Placeholder 13"/>
          <p:cNvSpPr>
            <a:spLocks noGrp="1"/>
          </p:cNvSpPr>
          <p:nvPr>
            <p:ph type="pic" sz="quarter" idx="13" hasCustomPrompt="1"/>
          </p:nvPr>
        </p:nvSpPr>
        <p:spPr>
          <a:xfrm>
            <a:off x="3247292"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18"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9" name="Picture Placeholder 13"/>
          <p:cNvSpPr>
            <a:spLocks noGrp="1"/>
          </p:cNvSpPr>
          <p:nvPr>
            <p:ph type="pic" sz="quarter" idx="14" hasCustomPrompt="1"/>
          </p:nvPr>
        </p:nvSpPr>
        <p:spPr>
          <a:xfrm>
            <a:off x="6260123"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20" name="Text Placeholder 11"/>
          <p:cNvSpPr>
            <a:spLocks noGrp="1"/>
          </p:cNvSpPr>
          <p:nvPr>
            <p:ph type="body" sz="quarter" idx="16" hasCustomPrompt="1"/>
          </p:nvPr>
        </p:nvSpPr>
        <p:spPr>
          <a:xfrm>
            <a:off x="6260122"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12" name="Straight Connector 11"/>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go_Image 2 col">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4"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lvl1pPr>
          </a:lstStyle>
          <a:p>
            <a:r>
              <a:rPr lang="en-US" dirty="0"/>
              <a:t>Drag image  to placeholder or click icon to add</a:t>
            </a:r>
          </a:p>
        </p:txBody>
      </p:sp>
      <p:sp>
        <p:nvSpPr>
          <p:cNvPr id="21"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22"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lvl1pPr>
          </a:lstStyle>
          <a:p>
            <a:r>
              <a:rPr lang="en-US" dirty="0"/>
              <a:t>Drag image  to placeholder or click icon to add</a:t>
            </a:r>
          </a:p>
        </p:txBody>
      </p:sp>
      <p:sp>
        <p:nvSpPr>
          <p:cNvPr id="23"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12" name="Straight Connector 11"/>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lain_Sub">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93355" y="1709081"/>
            <a:ext cx="8229600" cy="858044"/>
          </a:xfrm>
        </p:spPr>
        <p:txBody>
          <a:bodyPr>
            <a:norm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293077" y="2470263"/>
            <a:ext cx="4778117" cy="1009381"/>
          </a:xfrm>
        </p:spPr>
        <p:txBody>
          <a:bodyPr/>
          <a:lstStyle>
            <a:lvl1pPr>
              <a:defRPr cap="none"/>
            </a:lvl1pPr>
          </a:lstStyle>
          <a:p>
            <a:pPr lvl="0"/>
            <a:r>
              <a:rPr lang="en-GB" dirty="0"/>
              <a:t>Sub-header style</a:t>
            </a:r>
          </a:p>
        </p:txBody>
      </p:sp>
      <p:cxnSp>
        <p:nvCxnSpPr>
          <p:cNvPr id="6" name="Straight Connector 5"/>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9" name="TextBox 8"/>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2799866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in_Full Tex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93077" y="603713"/>
            <a:ext cx="8223738" cy="578720"/>
          </a:xfrm>
        </p:spPr>
        <p:txBody>
          <a:bodyPr>
            <a:normAutofit/>
          </a:bodyPr>
          <a:lstStyle>
            <a:lvl1pPr>
              <a:defRPr sz="3800" baseline="0"/>
            </a:lvl1pPr>
          </a:lstStyle>
          <a:p>
            <a:r>
              <a:rPr lang="en-GB" dirty="0"/>
              <a:t>Header style</a:t>
            </a:r>
            <a:endParaRPr lang="en-US" dirty="0"/>
          </a:p>
        </p:txBody>
      </p:sp>
      <p:sp>
        <p:nvSpPr>
          <p:cNvPr id="5" name="Subtitle 2"/>
          <p:cNvSpPr>
            <a:spLocks noGrp="1"/>
          </p:cNvSpPr>
          <p:nvPr>
            <p:ph type="subTitle" idx="1" hasCustomPrompt="1"/>
          </p:nvPr>
        </p:nvSpPr>
        <p:spPr>
          <a:xfrm>
            <a:off x="293077" y="1182434"/>
            <a:ext cx="8223738"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8" name="Text Placeholder 9"/>
          <p:cNvSpPr>
            <a:spLocks noGrp="1"/>
          </p:cNvSpPr>
          <p:nvPr>
            <p:ph type="body" sz="quarter" idx="10" hasCustomPrompt="1"/>
          </p:nvPr>
        </p:nvSpPr>
        <p:spPr>
          <a:xfrm>
            <a:off x="293217" y="1601521"/>
            <a:ext cx="8223598"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6" name="Text Placeholder 11"/>
          <p:cNvSpPr>
            <a:spLocks noGrp="1"/>
          </p:cNvSpPr>
          <p:nvPr>
            <p:ph type="body" sz="quarter" idx="11" hasCustomPrompt="1"/>
          </p:nvPr>
        </p:nvSpPr>
        <p:spPr>
          <a:xfrm>
            <a:off x="293217" y="1965590"/>
            <a:ext cx="8223598" cy="2588948"/>
          </a:xfrm>
        </p:spPr>
        <p:txBody>
          <a:bodyPr>
            <a:noAutofit/>
          </a:bodyPr>
          <a:lstStyle>
            <a:lvl1pPr marL="0" indent="-266859">
              <a:buSzPct val="80000"/>
              <a:buFont typeface="Wingdings" charset="2"/>
              <a:buChar char="§"/>
              <a:defRPr sz="2000" cap="none"/>
            </a:lvl1pPr>
            <a:lvl2pPr>
              <a:defRPr sz="2000"/>
            </a:lvl2pPr>
            <a:lvl3pPr>
              <a:defRPr sz="2000"/>
            </a:lvl3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lain_Text Imag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93077" y="603713"/>
            <a:ext cx="4887260" cy="578720"/>
          </a:xfrm>
        </p:spPr>
        <p:txBody>
          <a:bodyPr>
            <a:normAutofit/>
          </a:bodyPr>
          <a:lstStyle>
            <a:lvl1pPr>
              <a:defRPr sz="3800" baseline="0"/>
            </a:lvl1pPr>
          </a:lstStyle>
          <a:p>
            <a:r>
              <a:rPr lang="en-GB" dirty="0"/>
              <a:t>Header style</a:t>
            </a:r>
            <a:endParaRPr lang="en-US" dirty="0"/>
          </a:p>
        </p:txBody>
      </p:sp>
      <p:sp>
        <p:nvSpPr>
          <p:cNvPr id="5" name="Subtitle 2"/>
          <p:cNvSpPr>
            <a:spLocks noGrp="1"/>
          </p:cNvSpPr>
          <p:nvPr>
            <p:ph type="subTitle" idx="1" hasCustomPrompt="1"/>
          </p:nvPr>
        </p:nvSpPr>
        <p:spPr>
          <a:xfrm>
            <a:off x="293077" y="1182434"/>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8" name="Text Placeholder 9"/>
          <p:cNvSpPr>
            <a:spLocks noGrp="1"/>
          </p:cNvSpPr>
          <p:nvPr>
            <p:ph type="body" sz="quarter" idx="10" hasCustomPrompt="1"/>
          </p:nvPr>
        </p:nvSpPr>
        <p:spPr>
          <a:xfrm>
            <a:off x="293217" y="1601521"/>
            <a:ext cx="4887120"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6" name="Text Placeholder 11"/>
          <p:cNvSpPr>
            <a:spLocks noGrp="1"/>
          </p:cNvSpPr>
          <p:nvPr>
            <p:ph type="body" sz="quarter" idx="11" hasCustomPrompt="1"/>
          </p:nvPr>
        </p:nvSpPr>
        <p:spPr>
          <a:xfrm>
            <a:off x="293217" y="1965590"/>
            <a:ext cx="4887120" cy="2588948"/>
          </a:xfrm>
        </p:spPr>
        <p:txBody>
          <a:bodyPr>
            <a:noAutofit/>
          </a:bodyPr>
          <a:lstStyle>
            <a:lvl1pPr marL="0" indent="-266859">
              <a:buSzPct val="80000"/>
              <a:buFont typeface="Wingdings" charset="2"/>
              <a:buChar char="§"/>
              <a:defRPr sz="2000" cap="none"/>
            </a:lvl1pPr>
            <a:lvl2pPr>
              <a:defRPr sz="2000"/>
            </a:lvl2pPr>
            <a:lvl3pPr>
              <a:defRPr sz="2000"/>
            </a:lvl3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7" name="Picture Placeholder 13"/>
          <p:cNvSpPr>
            <a:spLocks noGrp="1"/>
          </p:cNvSpPr>
          <p:nvPr>
            <p:ph type="pic" sz="quarter" idx="12" hasCustomPrompt="1"/>
          </p:nvPr>
        </p:nvSpPr>
        <p:spPr>
          <a:xfrm>
            <a:off x="5675202" y="603387"/>
            <a:ext cx="3057841" cy="3951151"/>
          </a:xfrm>
        </p:spPr>
        <p:txBody>
          <a:bodyPr anchor="ctr">
            <a:normAutofit/>
          </a:bodyPr>
          <a:lstStyle>
            <a:lvl1pPr algn="ctr">
              <a:defRPr sz="2000" baseline="0"/>
            </a:lvl1pPr>
          </a:lstStyle>
          <a:p>
            <a:r>
              <a:rPr lang="en-US" dirty="0"/>
              <a:t>Drag image  to placeholder or click icon to add</a:t>
            </a:r>
          </a:p>
        </p:txBody>
      </p:sp>
      <p:cxnSp>
        <p:nvCxnSpPr>
          <p:cNvPr id="9" name="Straight Connector 8"/>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3188896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in_Text 2 col">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3078" y="591396"/>
            <a:ext cx="7775026" cy="578720"/>
          </a:xfrm>
        </p:spPr>
        <p:txBody>
          <a:bodyPr>
            <a:normAutofit/>
          </a:bodyPr>
          <a:lstStyle>
            <a:lvl1pPr>
              <a:defRPr sz="3800" baseline="0"/>
            </a:lvl1pPr>
          </a:lstStyle>
          <a:p>
            <a:r>
              <a:rPr lang="en-GB" dirty="0"/>
              <a:t>Header style</a:t>
            </a:r>
            <a:endParaRPr lang="en-US" dirty="0"/>
          </a:p>
        </p:txBody>
      </p:sp>
      <p:sp>
        <p:nvSpPr>
          <p:cNvPr id="10" name="Subtitle 2"/>
          <p:cNvSpPr>
            <a:spLocks noGrp="1"/>
          </p:cNvSpPr>
          <p:nvPr>
            <p:ph type="subTitle" idx="1" hasCustomPrompt="1"/>
          </p:nvPr>
        </p:nvSpPr>
        <p:spPr>
          <a:xfrm>
            <a:off x="293077" y="1170117"/>
            <a:ext cx="7775027"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1" name="Text Placeholder 9"/>
          <p:cNvSpPr>
            <a:spLocks noGrp="1"/>
          </p:cNvSpPr>
          <p:nvPr>
            <p:ph type="body" sz="quarter" idx="10" hasCustomPrompt="1"/>
          </p:nvPr>
        </p:nvSpPr>
        <p:spPr>
          <a:xfrm>
            <a:off x="293218" y="1589204"/>
            <a:ext cx="7774886"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12" name="Text Placeholder 11"/>
          <p:cNvSpPr>
            <a:spLocks noGrp="1"/>
          </p:cNvSpPr>
          <p:nvPr>
            <p:ph type="body" sz="quarter" idx="11" hasCustomPrompt="1"/>
          </p:nvPr>
        </p:nvSpPr>
        <p:spPr>
          <a:xfrm>
            <a:off x="293219" y="1953273"/>
            <a:ext cx="3812488" cy="2601265"/>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3" name="Text Placeholder 11"/>
          <p:cNvSpPr>
            <a:spLocks noGrp="1"/>
          </p:cNvSpPr>
          <p:nvPr>
            <p:ph type="body" sz="quarter" idx="12" hasCustomPrompt="1"/>
          </p:nvPr>
        </p:nvSpPr>
        <p:spPr>
          <a:xfrm>
            <a:off x="4189788" y="1953273"/>
            <a:ext cx="3878317" cy="2601265"/>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14" name="Straight Connector 13"/>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7" name="TextBox 16"/>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in_Image 3 col">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4" name="Picture Placeholder 13"/>
          <p:cNvSpPr>
            <a:spLocks noGrp="1"/>
          </p:cNvSpPr>
          <p:nvPr>
            <p:ph type="pic" sz="quarter" idx="12" hasCustomPrompt="1"/>
          </p:nvPr>
        </p:nvSpPr>
        <p:spPr>
          <a:xfrm>
            <a:off x="316523" y="978877"/>
            <a:ext cx="2649415" cy="2958143"/>
          </a:xfrm>
        </p:spPr>
        <p:txBody>
          <a:bodyPr anchor="ctr">
            <a:normAutofit/>
          </a:bodyPr>
          <a:lstStyle>
            <a:lvl1pPr algn="ctr">
              <a:defRPr sz="2000" baseline="0"/>
            </a:lvl1pPr>
          </a:lstStyle>
          <a:p>
            <a:r>
              <a:rPr lang="en-US" dirty="0"/>
              <a:t>Drag image  to placeholder or click icon to add</a:t>
            </a:r>
          </a:p>
        </p:txBody>
      </p:sp>
      <p:sp>
        <p:nvSpPr>
          <p:cNvPr id="17"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8" name="Picture Placeholder 13"/>
          <p:cNvSpPr>
            <a:spLocks noGrp="1"/>
          </p:cNvSpPr>
          <p:nvPr>
            <p:ph type="pic" sz="quarter" idx="13" hasCustomPrompt="1"/>
          </p:nvPr>
        </p:nvSpPr>
        <p:spPr>
          <a:xfrm>
            <a:off x="3247292" y="978877"/>
            <a:ext cx="2649415" cy="2958143"/>
          </a:xfrm>
        </p:spPr>
        <p:txBody>
          <a:bodyPr anchor="ctr">
            <a:normAutofit/>
          </a:bodyPr>
          <a:lstStyle>
            <a:lvl1pPr algn="ctr">
              <a:defRPr sz="2000" baseline="0"/>
            </a:lvl1pPr>
          </a:lstStyle>
          <a:p>
            <a:r>
              <a:rPr lang="en-US" dirty="0"/>
              <a:t>Drag image  to placeholder or click icon to add</a:t>
            </a:r>
          </a:p>
        </p:txBody>
      </p:sp>
      <p:sp>
        <p:nvSpPr>
          <p:cNvPr id="19"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20" name="Picture Placeholder 13"/>
          <p:cNvSpPr>
            <a:spLocks noGrp="1"/>
          </p:cNvSpPr>
          <p:nvPr>
            <p:ph type="pic" sz="quarter" idx="14" hasCustomPrompt="1"/>
          </p:nvPr>
        </p:nvSpPr>
        <p:spPr>
          <a:xfrm>
            <a:off x="6260123" y="978877"/>
            <a:ext cx="2649415" cy="2958143"/>
          </a:xfrm>
        </p:spPr>
        <p:txBody>
          <a:bodyPr anchor="ctr">
            <a:normAutofit/>
          </a:bodyPr>
          <a:lstStyle>
            <a:lvl1pPr algn="ctr">
              <a:defRPr sz="2000" baseline="0"/>
            </a:lvl1pPr>
          </a:lstStyle>
          <a:p>
            <a:r>
              <a:rPr lang="en-US" dirty="0"/>
              <a:t>Drag image  to placeholder or click icon to add</a:t>
            </a:r>
          </a:p>
        </p:txBody>
      </p:sp>
      <p:sp>
        <p:nvSpPr>
          <p:cNvPr id="21" name="Text Placeholder 11"/>
          <p:cNvSpPr>
            <a:spLocks noGrp="1"/>
          </p:cNvSpPr>
          <p:nvPr>
            <p:ph type="body" sz="quarter" idx="16" hasCustomPrompt="1"/>
          </p:nvPr>
        </p:nvSpPr>
        <p:spPr>
          <a:xfrm>
            <a:off x="6260122"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11" name="Straight Connector 10"/>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ain_Image 2 co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3"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lvl1pPr>
          </a:lstStyle>
          <a:p>
            <a:r>
              <a:rPr lang="en-US" dirty="0"/>
              <a:t>Drag image  to placeholder or click icon to add</a:t>
            </a:r>
          </a:p>
        </p:txBody>
      </p:sp>
      <p:sp>
        <p:nvSpPr>
          <p:cNvPr id="15"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6"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lvl1pPr>
          </a:lstStyle>
          <a:p>
            <a:r>
              <a:rPr lang="en-US" dirty="0"/>
              <a:t>Drag image  to placeholder or click icon to add</a:t>
            </a:r>
          </a:p>
        </p:txBody>
      </p:sp>
      <p:sp>
        <p:nvSpPr>
          <p:cNvPr id="22"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23" name="Straight Connector 22"/>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24" name="TextBox 2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termark_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3355" y="1709081"/>
            <a:ext cx="8229600" cy="858044"/>
          </a:xfrm>
        </p:spPr>
        <p:txBody>
          <a:bodyPr>
            <a:norm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293077" y="2470263"/>
            <a:ext cx="4778117" cy="1009381"/>
          </a:xfrm>
        </p:spPr>
        <p:txBody>
          <a:bodyPr/>
          <a:lstStyle>
            <a:lvl1pPr>
              <a:defRPr cap="none"/>
            </a:lvl1pPr>
          </a:lstStyle>
          <a:p>
            <a:pPr lvl="0"/>
            <a:r>
              <a:rPr lang="en-GB" dirty="0"/>
              <a:t>Sub-header style</a:t>
            </a:r>
          </a:p>
        </p:txBody>
      </p:sp>
      <p:cxnSp>
        <p:nvCxnSpPr>
          <p:cNvPr id="7" name="Straight Connector 6"/>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8" name="TextBox 7"/>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269766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in_Full slide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1"/>
            <a:ext cx="9144000" cy="5148263"/>
          </a:xfrm>
        </p:spPr>
        <p:txBody>
          <a:bodyPr anchor="ctr"/>
          <a:lstStyle>
            <a:lvl1pPr marL="0" marR="0" indent="0" algn="ctr" defTabSz="408331" rtl="0" eaLnBrk="1" fontAlgn="auto" latinLnBrk="0" hangingPunct="1">
              <a:lnSpc>
                <a:spcPct val="100000"/>
              </a:lnSpc>
              <a:spcBef>
                <a:spcPct val="20000"/>
              </a:spcBef>
              <a:spcAft>
                <a:spcPts val="0"/>
              </a:spcAft>
              <a:buClrTx/>
              <a:buSzTx/>
              <a:buFont typeface="Arial"/>
              <a:buNone/>
              <a:tabLst/>
              <a:defRPr/>
            </a:lvl1pPr>
          </a:lstStyle>
          <a:p>
            <a:r>
              <a:rPr lang="en-US" dirty="0"/>
              <a:t>Drag image  to placeholder </a:t>
            </a:r>
            <a:br>
              <a:rPr lang="en-US" dirty="0"/>
            </a:br>
            <a:r>
              <a:rPr lang="en-US" dirty="0"/>
              <a:t>or click icon to add</a:t>
            </a:r>
          </a:p>
          <a:p>
            <a:endParaRPr lang="en-US" dirty="0"/>
          </a:p>
        </p:txBody>
      </p:sp>
      <p:cxnSp>
        <p:nvCxnSpPr>
          <p:cNvPr id="4" name="Straight Connector 3">
            <a:extLst>
              <a:ext uri="{FF2B5EF4-FFF2-40B4-BE49-F238E27FC236}">
                <a16:creationId xmlns:a16="http://schemas.microsoft.com/office/drawing/2014/main" id="{95CB9DFC-8EBD-BD49-BF9F-2E2BC794739B}"/>
              </a:ext>
            </a:extLst>
          </p:cNvPr>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A2C8161-F08C-7642-9D32-547FB82D693D}"/>
              </a:ext>
            </a:extLst>
          </p:cNvPr>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4248196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coal Watermark_Sub">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93355" y="1709081"/>
            <a:ext cx="8229600" cy="858044"/>
          </a:xfrm>
        </p:spPr>
        <p:txBody>
          <a:bodyPr>
            <a:normAutofit/>
          </a:bodyPr>
          <a:lstStyle>
            <a:lvl1pPr>
              <a:defRPr sz="4900">
                <a:solidFill>
                  <a:schemeClr val="bg1"/>
                </a:solidFill>
              </a:defRPr>
            </a:lvl1pPr>
          </a:lstStyle>
          <a:p>
            <a:r>
              <a:rPr lang="en-GB" dirty="0"/>
              <a:t>Header style</a:t>
            </a:r>
            <a:endParaRPr lang="en-US" dirty="0"/>
          </a:p>
        </p:txBody>
      </p:sp>
      <p:sp>
        <p:nvSpPr>
          <p:cNvPr id="5" name="Text Placeholder 4"/>
          <p:cNvSpPr>
            <a:spLocks noGrp="1"/>
          </p:cNvSpPr>
          <p:nvPr>
            <p:ph type="body" sz="quarter" idx="10" hasCustomPrompt="1"/>
          </p:nvPr>
        </p:nvSpPr>
        <p:spPr>
          <a:xfrm>
            <a:off x="293077" y="2470263"/>
            <a:ext cx="4778117" cy="1009381"/>
          </a:xfrm>
        </p:spPr>
        <p:txBody>
          <a:bodyPr/>
          <a:lstStyle>
            <a:lvl1pPr>
              <a:defRPr cap="none">
                <a:solidFill>
                  <a:srgbClr val="FFFFFF"/>
                </a:solidFill>
              </a:defRPr>
            </a:lvl1pPr>
          </a:lstStyle>
          <a:p>
            <a:pPr lvl="0"/>
            <a:r>
              <a:rPr lang="en-GB" dirty="0"/>
              <a:t>Sub-header style</a:t>
            </a:r>
          </a:p>
        </p:txBody>
      </p:sp>
      <p:cxnSp>
        <p:nvCxnSpPr>
          <p:cNvPr id="8" name="Straight Connector 7"/>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9" name="TextBox 8"/>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1973413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coal Watermark_Full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3077" y="591997"/>
            <a:ext cx="4887260"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3077" y="1170718"/>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89805"/>
            <a:ext cx="4887120"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8" name="Text Placeholder 11"/>
          <p:cNvSpPr>
            <a:spLocks noGrp="1"/>
          </p:cNvSpPr>
          <p:nvPr>
            <p:ph type="body" sz="quarter" idx="11" hasCustomPrompt="1"/>
          </p:nvPr>
        </p:nvSpPr>
        <p:spPr>
          <a:xfrm>
            <a:off x="293217" y="1953874"/>
            <a:ext cx="8223598" cy="2600664"/>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coal Watermark_Text Imag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3077" y="591997"/>
            <a:ext cx="4887260"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3077" y="1170718"/>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89805"/>
            <a:ext cx="4887120"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8" name="Text Placeholder 11"/>
          <p:cNvSpPr>
            <a:spLocks noGrp="1"/>
          </p:cNvSpPr>
          <p:nvPr>
            <p:ph type="body" sz="quarter" idx="11" hasCustomPrompt="1"/>
          </p:nvPr>
        </p:nvSpPr>
        <p:spPr>
          <a:xfrm>
            <a:off x="293217" y="1953874"/>
            <a:ext cx="4887120" cy="2600664"/>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sp>
        <p:nvSpPr>
          <p:cNvPr id="9" name="Picture Placeholder 13"/>
          <p:cNvSpPr>
            <a:spLocks noGrp="1"/>
          </p:cNvSpPr>
          <p:nvPr>
            <p:ph type="pic" sz="quarter" idx="12" hasCustomPrompt="1"/>
          </p:nvPr>
        </p:nvSpPr>
        <p:spPr>
          <a:xfrm>
            <a:off x="5675202" y="1771839"/>
            <a:ext cx="3057841" cy="2776757"/>
          </a:xfrm>
        </p:spPr>
        <p:txBody>
          <a:bodyPr anchor="ctr">
            <a:normAutofit/>
          </a:bodyPr>
          <a:lstStyle>
            <a:lvl1pPr algn="ctr">
              <a:defRPr sz="2000" baseline="0">
                <a:solidFill>
                  <a:srgbClr val="FFFFFF"/>
                </a:solidFill>
              </a:defRPr>
            </a:lvl1pPr>
          </a:lstStyle>
          <a:p>
            <a:r>
              <a:rPr lang="en-US" dirty="0"/>
              <a:t>Drag image  to placeholder or click icon to add</a:t>
            </a:r>
          </a:p>
        </p:txBody>
      </p:sp>
      <p:cxnSp>
        <p:nvCxnSpPr>
          <p:cNvPr id="13" name="Straight Connector 12"/>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1060888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coal Watermark_Text 2 col">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19237" y="597260"/>
            <a:ext cx="4887260" cy="578720"/>
          </a:xfrm>
        </p:spPr>
        <p:txBody>
          <a:bodyPr>
            <a:normAutofit/>
          </a:bodyPr>
          <a:lstStyle>
            <a:lvl1pPr>
              <a:defRPr sz="3800" baseline="0">
                <a:solidFill>
                  <a:schemeClr val="bg1"/>
                </a:solidFill>
              </a:defRPr>
            </a:lvl1pPr>
          </a:lstStyle>
          <a:p>
            <a:r>
              <a:rPr lang="en-GB" dirty="0"/>
              <a:t>Header style</a:t>
            </a:r>
            <a:endParaRPr lang="en-US" dirty="0"/>
          </a:p>
        </p:txBody>
      </p:sp>
      <p:sp>
        <p:nvSpPr>
          <p:cNvPr id="12" name="Subtitle 2"/>
          <p:cNvSpPr>
            <a:spLocks noGrp="1"/>
          </p:cNvSpPr>
          <p:nvPr>
            <p:ph type="subTitle" idx="1" hasCustomPrompt="1"/>
          </p:nvPr>
        </p:nvSpPr>
        <p:spPr>
          <a:xfrm>
            <a:off x="319096" y="1175981"/>
            <a:ext cx="7775027"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chemeClr val="bg1"/>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3" name="Text Placeholder 9"/>
          <p:cNvSpPr>
            <a:spLocks noGrp="1"/>
          </p:cNvSpPr>
          <p:nvPr>
            <p:ph type="body" sz="quarter" idx="10" hasCustomPrompt="1"/>
          </p:nvPr>
        </p:nvSpPr>
        <p:spPr>
          <a:xfrm>
            <a:off x="319237" y="1595069"/>
            <a:ext cx="7774886" cy="364068"/>
          </a:xfrm>
        </p:spPr>
        <p:txBody>
          <a:bodyPr>
            <a:noAutofit/>
          </a:bodyPr>
          <a:lstStyle>
            <a:lvl1pPr>
              <a:defRPr sz="2000" cap="none" baseline="0">
                <a:solidFill>
                  <a:schemeClr val="bg1"/>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4" name="Text Placeholder 11"/>
          <p:cNvSpPr>
            <a:spLocks noGrp="1"/>
          </p:cNvSpPr>
          <p:nvPr>
            <p:ph type="body" sz="quarter" idx="11" hasCustomPrompt="1"/>
          </p:nvPr>
        </p:nvSpPr>
        <p:spPr>
          <a:xfrm>
            <a:off x="319378" y="1959137"/>
            <a:ext cx="3812488"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5" name="Text Placeholder 11"/>
          <p:cNvSpPr>
            <a:spLocks noGrp="1"/>
          </p:cNvSpPr>
          <p:nvPr>
            <p:ph type="body" sz="quarter" idx="12" hasCustomPrompt="1"/>
          </p:nvPr>
        </p:nvSpPr>
        <p:spPr>
          <a:xfrm>
            <a:off x="4582510" y="1959137"/>
            <a:ext cx="3878317"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0" name="TextBox 9"/>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coal Watermark_Image 3 col">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9" name="Picture Placeholder 13"/>
          <p:cNvSpPr>
            <a:spLocks noGrp="1"/>
          </p:cNvSpPr>
          <p:nvPr>
            <p:ph type="pic" sz="quarter" idx="12" hasCustomPrompt="1"/>
          </p:nvPr>
        </p:nvSpPr>
        <p:spPr>
          <a:xfrm>
            <a:off x="316523"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0"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6" name="Picture Placeholder 13"/>
          <p:cNvSpPr>
            <a:spLocks noGrp="1"/>
          </p:cNvSpPr>
          <p:nvPr>
            <p:ph type="pic" sz="quarter" idx="13" hasCustomPrompt="1"/>
          </p:nvPr>
        </p:nvSpPr>
        <p:spPr>
          <a:xfrm>
            <a:off x="3247292"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7"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8" name="Picture Placeholder 13"/>
          <p:cNvSpPr>
            <a:spLocks noGrp="1"/>
          </p:cNvSpPr>
          <p:nvPr>
            <p:ph type="pic" sz="quarter" idx="14" hasCustomPrompt="1"/>
          </p:nvPr>
        </p:nvSpPr>
        <p:spPr>
          <a:xfrm>
            <a:off x="6260123"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9" name="Text Placeholder 11"/>
          <p:cNvSpPr>
            <a:spLocks noGrp="1"/>
          </p:cNvSpPr>
          <p:nvPr>
            <p:ph type="body" sz="quarter" idx="16" hasCustomPrompt="1"/>
          </p:nvPr>
        </p:nvSpPr>
        <p:spPr>
          <a:xfrm>
            <a:off x="6260122"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1" name="Straight Connector 10"/>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coal Watermark_Image 2 col">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13"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4"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5"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20"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1" name="Straight Connector 10"/>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coal Logo_Sub">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293355" y="1709081"/>
            <a:ext cx="8229600" cy="858044"/>
          </a:xfrm>
        </p:spPr>
        <p:txBody>
          <a:bodyPr>
            <a:normAutofit/>
          </a:bodyPr>
          <a:lstStyle>
            <a:lvl1pPr>
              <a:defRPr sz="4900">
                <a:solidFill>
                  <a:schemeClr val="bg1"/>
                </a:solidFill>
              </a:defRPr>
            </a:lvl1pPr>
          </a:lstStyle>
          <a:p>
            <a:r>
              <a:rPr lang="en-GB" dirty="0"/>
              <a:t>Header style</a:t>
            </a:r>
            <a:endParaRPr lang="en-US" dirty="0"/>
          </a:p>
        </p:txBody>
      </p:sp>
      <p:sp>
        <p:nvSpPr>
          <p:cNvPr id="12" name="Text Placeholder 4"/>
          <p:cNvSpPr>
            <a:spLocks noGrp="1"/>
          </p:cNvSpPr>
          <p:nvPr>
            <p:ph type="body" sz="quarter" idx="10" hasCustomPrompt="1"/>
          </p:nvPr>
        </p:nvSpPr>
        <p:spPr>
          <a:xfrm>
            <a:off x="293077" y="2470263"/>
            <a:ext cx="4778117" cy="1009381"/>
          </a:xfrm>
        </p:spPr>
        <p:txBody>
          <a:bodyPr/>
          <a:lstStyle>
            <a:lvl1pPr>
              <a:defRPr cap="none">
                <a:solidFill>
                  <a:srgbClr val="FFFFFF"/>
                </a:solidFill>
              </a:defRPr>
            </a:lvl1pPr>
          </a:lstStyle>
          <a:p>
            <a:pPr lvl="0"/>
            <a:r>
              <a:rPr lang="en-GB" dirty="0"/>
              <a:t>Sub-header style</a:t>
            </a:r>
          </a:p>
        </p:txBody>
      </p:sp>
      <p:cxnSp>
        <p:nvCxnSpPr>
          <p:cNvPr id="6" name="Straight Connector 5"/>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7" name="TextBox 6"/>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700782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coal Logo_Full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2937" y="593725"/>
            <a:ext cx="4887260"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2937" y="1172446"/>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077" y="1591533"/>
            <a:ext cx="4887120"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2" name="Text Placeholder 11"/>
          <p:cNvSpPr>
            <a:spLocks noGrp="1"/>
          </p:cNvSpPr>
          <p:nvPr>
            <p:ph type="body" sz="quarter" idx="11" hasCustomPrompt="1"/>
          </p:nvPr>
        </p:nvSpPr>
        <p:spPr>
          <a:xfrm>
            <a:off x="293077" y="1955602"/>
            <a:ext cx="8223598" cy="2598936"/>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coal Logo_Text Imag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3077" y="593725"/>
            <a:ext cx="4887260"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3077" y="1172446"/>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91533"/>
            <a:ext cx="4887120"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2" name="Text Placeholder 11"/>
          <p:cNvSpPr>
            <a:spLocks noGrp="1"/>
          </p:cNvSpPr>
          <p:nvPr>
            <p:ph type="body" sz="quarter" idx="11" hasCustomPrompt="1"/>
          </p:nvPr>
        </p:nvSpPr>
        <p:spPr>
          <a:xfrm>
            <a:off x="293217" y="1955602"/>
            <a:ext cx="4887120" cy="2598936"/>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sp>
        <p:nvSpPr>
          <p:cNvPr id="9" name="Picture Placeholder 13"/>
          <p:cNvSpPr>
            <a:spLocks noGrp="1"/>
          </p:cNvSpPr>
          <p:nvPr>
            <p:ph type="pic" sz="quarter" idx="12" hasCustomPrompt="1"/>
          </p:nvPr>
        </p:nvSpPr>
        <p:spPr>
          <a:xfrm>
            <a:off x="5675202" y="1388844"/>
            <a:ext cx="3057841" cy="3165694"/>
          </a:xfrm>
        </p:spPr>
        <p:txBody>
          <a:bodyPr anchor="ctr">
            <a:normAutofit/>
          </a:bodyPr>
          <a:lstStyle>
            <a:lvl1pPr algn="ctr">
              <a:defRPr sz="2000" baseline="0">
                <a:solidFill>
                  <a:srgbClr val="FFFFFF"/>
                </a:solidFill>
              </a:defRPr>
            </a:lvl1pPr>
          </a:lstStyle>
          <a:p>
            <a:r>
              <a:rPr lang="en-US" dirty="0"/>
              <a:t>Drag image  to placeholder or click icon to add</a:t>
            </a:r>
          </a:p>
        </p:txBody>
      </p:sp>
      <p:cxnSp>
        <p:nvCxnSpPr>
          <p:cNvPr id="13" name="Straight Connector 12"/>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10826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termark_Full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3077" y="593725"/>
            <a:ext cx="4887260" cy="578720"/>
          </a:xfrm>
        </p:spPr>
        <p:txBody>
          <a:bodyPr>
            <a:normAutofit/>
          </a:bodyPr>
          <a:lstStyle>
            <a:lvl1pPr>
              <a:defRPr sz="3800" baseline="0"/>
            </a:lvl1pPr>
          </a:lstStyle>
          <a:p>
            <a:r>
              <a:rPr lang="en-GB" dirty="0"/>
              <a:t>Header style</a:t>
            </a:r>
            <a:endParaRPr lang="en-US" dirty="0"/>
          </a:p>
        </p:txBody>
      </p:sp>
      <p:sp>
        <p:nvSpPr>
          <p:cNvPr id="3" name="Subtitle 2"/>
          <p:cNvSpPr>
            <a:spLocks noGrp="1"/>
          </p:cNvSpPr>
          <p:nvPr>
            <p:ph type="subTitle" idx="1" hasCustomPrompt="1"/>
          </p:nvPr>
        </p:nvSpPr>
        <p:spPr>
          <a:xfrm>
            <a:off x="293077" y="1172446"/>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91533"/>
            <a:ext cx="4887120"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9" name="Text Placeholder 11"/>
          <p:cNvSpPr>
            <a:spLocks noGrp="1"/>
          </p:cNvSpPr>
          <p:nvPr>
            <p:ph type="body" sz="quarter" idx="13" hasCustomPrompt="1"/>
          </p:nvPr>
        </p:nvSpPr>
        <p:spPr>
          <a:xfrm>
            <a:off x="293217" y="1955601"/>
            <a:ext cx="8223598" cy="2598937"/>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8" name="Straight Connector 7"/>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coal Logo_Text 2 col">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292936" y="597260"/>
            <a:ext cx="4887260" cy="578720"/>
          </a:xfrm>
        </p:spPr>
        <p:txBody>
          <a:bodyPr>
            <a:normAutofit/>
          </a:bodyPr>
          <a:lstStyle>
            <a:lvl1pPr>
              <a:defRPr sz="3800" baseline="0">
                <a:solidFill>
                  <a:schemeClr val="bg1"/>
                </a:solidFill>
              </a:defRPr>
            </a:lvl1pPr>
          </a:lstStyle>
          <a:p>
            <a:r>
              <a:rPr lang="en-GB" dirty="0"/>
              <a:t>Header style</a:t>
            </a:r>
            <a:endParaRPr lang="en-US" dirty="0"/>
          </a:p>
        </p:txBody>
      </p:sp>
      <p:sp>
        <p:nvSpPr>
          <p:cNvPr id="14" name="Subtitle 2"/>
          <p:cNvSpPr>
            <a:spLocks noGrp="1"/>
          </p:cNvSpPr>
          <p:nvPr>
            <p:ph type="subTitle" idx="1" hasCustomPrompt="1"/>
          </p:nvPr>
        </p:nvSpPr>
        <p:spPr>
          <a:xfrm>
            <a:off x="292795" y="1175981"/>
            <a:ext cx="7795847"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chemeClr val="bg1"/>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5" name="Text Placeholder 9"/>
          <p:cNvSpPr>
            <a:spLocks noGrp="1"/>
          </p:cNvSpPr>
          <p:nvPr>
            <p:ph type="body" sz="quarter" idx="10" hasCustomPrompt="1"/>
          </p:nvPr>
        </p:nvSpPr>
        <p:spPr>
          <a:xfrm>
            <a:off x="292936" y="1595068"/>
            <a:ext cx="7795706" cy="364068"/>
          </a:xfrm>
        </p:spPr>
        <p:txBody>
          <a:bodyPr>
            <a:noAutofit/>
          </a:bodyPr>
          <a:lstStyle>
            <a:lvl1pPr>
              <a:defRPr sz="2000" cap="none" baseline="0">
                <a:solidFill>
                  <a:schemeClr val="bg1"/>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6" name="Text Placeholder 11"/>
          <p:cNvSpPr>
            <a:spLocks noGrp="1"/>
          </p:cNvSpPr>
          <p:nvPr>
            <p:ph type="body" sz="quarter" idx="11" hasCustomPrompt="1"/>
          </p:nvPr>
        </p:nvSpPr>
        <p:spPr>
          <a:xfrm>
            <a:off x="293077" y="1959137"/>
            <a:ext cx="3812488"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7" name="Text Placeholder 11"/>
          <p:cNvSpPr>
            <a:spLocks noGrp="1"/>
          </p:cNvSpPr>
          <p:nvPr>
            <p:ph type="body" sz="quarter" idx="12" hasCustomPrompt="1"/>
          </p:nvPr>
        </p:nvSpPr>
        <p:spPr>
          <a:xfrm>
            <a:off x="4582510" y="1959137"/>
            <a:ext cx="3878317"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0" name="TextBox 9"/>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coal Logo_Image 3 col">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9" name="Picture Placeholder 13"/>
          <p:cNvSpPr>
            <a:spLocks noGrp="1"/>
          </p:cNvSpPr>
          <p:nvPr>
            <p:ph type="pic" sz="quarter" idx="12" hasCustomPrompt="1"/>
          </p:nvPr>
        </p:nvSpPr>
        <p:spPr>
          <a:xfrm>
            <a:off x="316523"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0"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1" name="Picture Placeholder 13"/>
          <p:cNvSpPr>
            <a:spLocks noGrp="1"/>
          </p:cNvSpPr>
          <p:nvPr>
            <p:ph type="pic" sz="quarter" idx="13" hasCustomPrompt="1"/>
          </p:nvPr>
        </p:nvSpPr>
        <p:spPr>
          <a:xfrm>
            <a:off x="3247292"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2"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20" name="Picture Placeholder 13"/>
          <p:cNvSpPr>
            <a:spLocks noGrp="1"/>
          </p:cNvSpPr>
          <p:nvPr>
            <p:ph type="pic" sz="quarter" idx="14" hasCustomPrompt="1"/>
          </p:nvPr>
        </p:nvSpPr>
        <p:spPr>
          <a:xfrm>
            <a:off x="6260123" y="1107831"/>
            <a:ext cx="2649415" cy="2829189"/>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21" name="Text Placeholder 11"/>
          <p:cNvSpPr>
            <a:spLocks noGrp="1"/>
          </p:cNvSpPr>
          <p:nvPr>
            <p:ph type="body" sz="quarter" idx="16" hasCustomPrompt="1"/>
          </p:nvPr>
        </p:nvSpPr>
        <p:spPr>
          <a:xfrm>
            <a:off x="6260122"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3" name="Straight Connector 12"/>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coal Logo_Image 2 col">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15"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6"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7"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8"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9" name="Straight Connector 1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22" name="TextBox 2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coal Plain_Sub">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293355" y="1709081"/>
            <a:ext cx="8229600" cy="858044"/>
          </a:xfrm>
        </p:spPr>
        <p:txBody>
          <a:bodyPr>
            <a:normAutofit/>
          </a:bodyPr>
          <a:lstStyle>
            <a:lvl1pPr>
              <a:defRPr sz="4900">
                <a:solidFill>
                  <a:schemeClr val="bg1"/>
                </a:solidFill>
              </a:defRPr>
            </a:lvl1pPr>
          </a:lstStyle>
          <a:p>
            <a:r>
              <a:rPr lang="en-GB" dirty="0"/>
              <a:t>Header style</a:t>
            </a:r>
            <a:endParaRPr lang="en-US" dirty="0"/>
          </a:p>
        </p:txBody>
      </p:sp>
      <p:sp>
        <p:nvSpPr>
          <p:cNvPr id="13" name="Text Placeholder 4"/>
          <p:cNvSpPr>
            <a:spLocks noGrp="1"/>
          </p:cNvSpPr>
          <p:nvPr>
            <p:ph type="body" sz="quarter" idx="10" hasCustomPrompt="1"/>
          </p:nvPr>
        </p:nvSpPr>
        <p:spPr>
          <a:xfrm>
            <a:off x="293077" y="2470263"/>
            <a:ext cx="4778117" cy="1009381"/>
          </a:xfrm>
        </p:spPr>
        <p:txBody>
          <a:bodyPr/>
          <a:lstStyle>
            <a:lvl1pPr>
              <a:defRPr cap="none">
                <a:solidFill>
                  <a:srgbClr val="FFFFFF"/>
                </a:solidFill>
              </a:defRPr>
            </a:lvl1pPr>
          </a:lstStyle>
          <a:p>
            <a:pPr lvl="0"/>
            <a:r>
              <a:rPr lang="en-GB" dirty="0"/>
              <a:t>Sub-header style</a:t>
            </a:r>
          </a:p>
        </p:txBody>
      </p:sp>
      <p:cxnSp>
        <p:nvCxnSpPr>
          <p:cNvPr id="6" name="Straight Connector 5"/>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7" name="TextBox 6"/>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831952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coal Plain_Full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3077" y="594051"/>
            <a:ext cx="8223738"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3077" y="1172772"/>
            <a:ext cx="8223738"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91859"/>
            <a:ext cx="8223598"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1" name="Text Placeholder 11"/>
          <p:cNvSpPr>
            <a:spLocks noGrp="1"/>
          </p:cNvSpPr>
          <p:nvPr>
            <p:ph type="body" sz="quarter" idx="11" hasCustomPrompt="1"/>
          </p:nvPr>
        </p:nvSpPr>
        <p:spPr>
          <a:xfrm>
            <a:off x="293217" y="1955928"/>
            <a:ext cx="8223598" cy="2598610"/>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coal Plain_Text Imag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93077" y="594051"/>
            <a:ext cx="4887260" cy="578720"/>
          </a:xfrm>
        </p:spPr>
        <p:txBody>
          <a:bodyPr>
            <a:normAutofit/>
          </a:bodyPr>
          <a:lstStyle>
            <a:lvl1pPr>
              <a:defRPr sz="3800" baseline="0">
                <a:solidFill>
                  <a:srgbClr val="FFFFFF"/>
                </a:solidFill>
              </a:defRPr>
            </a:lvl1pPr>
          </a:lstStyle>
          <a:p>
            <a:r>
              <a:rPr lang="en-GB" dirty="0"/>
              <a:t>Header style</a:t>
            </a:r>
            <a:endParaRPr lang="en-US" dirty="0"/>
          </a:p>
        </p:txBody>
      </p:sp>
      <p:sp>
        <p:nvSpPr>
          <p:cNvPr id="7" name="Subtitle 2"/>
          <p:cNvSpPr>
            <a:spLocks noGrp="1"/>
          </p:cNvSpPr>
          <p:nvPr>
            <p:ph type="subTitle" idx="1" hasCustomPrompt="1"/>
          </p:nvPr>
        </p:nvSpPr>
        <p:spPr>
          <a:xfrm>
            <a:off x="293077" y="1172772"/>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FFFFFF"/>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91859"/>
            <a:ext cx="4887120" cy="364068"/>
          </a:xfrm>
        </p:spPr>
        <p:txBody>
          <a:bodyPr>
            <a:noAutofit/>
          </a:bodyPr>
          <a:lstStyle>
            <a:lvl1pPr>
              <a:defRPr sz="2000" cap="none" baseline="0">
                <a:solidFill>
                  <a:srgbClr val="FFFFFF"/>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1" name="Text Placeholder 11"/>
          <p:cNvSpPr>
            <a:spLocks noGrp="1"/>
          </p:cNvSpPr>
          <p:nvPr>
            <p:ph type="body" sz="quarter" idx="11" hasCustomPrompt="1"/>
          </p:nvPr>
        </p:nvSpPr>
        <p:spPr>
          <a:xfrm>
            <a:off x="293217" y="1955928"/>
            <a:ext cx="4887120" cy="2598610"/>
          </a:xfrm>
        </p:spPr>
        <p:txBody>
          <a:bodyPr>
            <a:noAutofit/>
          </a:bodyPr>
          <a:lstStyle>
            <a:lvl1pPr marL="0" indent="-266859">
              <a:buSzPct val="80000"/>
              <a:buFont typeface="Wingdings" charset="2"/>
              <a:buChar char="§"/>
              <a:defRPr sz="2000" cap="none">
                <a:solidFill>
                  <a:srgbClr val="FFFFFF"/>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a:p>
            <a:pPr lvl="5"/>
            <a:r>
              <a:rPr lang="en-GB" dirty="0"/>
              <a:t>Style</a:t>
            </a:r>
          </a:p>
        </p:txBody>
      </p:sp>
      <p:sp>
        <p:nvSpPr>
          <p:cNvPr id="9" name="Picture Placeholder 13"/>
          <p:cNvSpPr>
            <a:spLocks noGrp="1"/>
          </p:cNvSpPr>
          <p:nvPr>
            <p:ph type="pic" sz="quarter" idx="12" hasCustomPrompt="1"/>
          </p:nvPr>
        </p:nvSpPr>
        <p:spPr>
          <a:xfrm>
            <a:off x="5675202" y="593725"/>
            <a:ext cx="3057841" cy="3316299"/>
          </a:xfrm>
        </p:spPr>
        <p:txBody>
          <a:bodyPr anchor="ctr">
            <a:normAutofit/>
          </a:bodyPr>
          <a:lstStyle>
            <a:lvl1pPr algn="ctr">
              <a:defRPr sz="2000" baseline="0">
                <a:solidFill>
                  <a:srgbClr val="FFFFFF"/>
                </a:solidFill>
              </a:defRPr>
            </a:lvl1pPr>
          </a:lstStyle>
          <a:p>
            <a:r>
              <a:rPr lang="en-US" dirty="0"/>
              <a:t>Drag image  to placeholder or click icon to add</a:t>
            </a:r>
          </a:p>
        </p:txBody>
      </p:sp>
      <p:cxnSp>
        <p:nvCxnSpPr>
          <p:cNvPr id="13" name="Straight Connector 12"/>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extLst>
      <p:ext uri="{BB962C8B-B14F-4D97-AF65-F5344CB8AC3E}">
        <p14:creationId xmlns:p14="http://schemas.microsoft.com/office/powerpoint/2010/main" val="2866713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coal Plain_Text 2 col">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298917" y="597260"/>
            <a:ext cx="7795847" cy="578720"/>
          </a:xfrm>
        </p:spPr>
        <p:txBody>
          <a:bodyPr>
            <a:normAutofit/>
          </a:bodyPr>
          <a:lstStyle>
            <a:lvl1pPr>
              <a:defRPr sz="3800" baseline="0">
                <a:solidFill>
                  <a:schemeClr val="bg1"/>
                </a:solidFill>
              </a:defRPr>
            </a:lvl1pPr>
          </a:lstStyle>
          <a:p>
            <a:r>
              <a:rPr lang="en-GB" dirty="0"/>
              <a:t>Header style</a:t>
            </a:r>
            <a:endParaRPr lang="en-US" dirty="0"/>
          </a:p>
        </p:txBody>
      </p:sp>
      <p:sp>
        <p:nvSpPr>
          <p:cNvPr id="14" name="Subtitle 2"/>
          <p:cNvSpPr>
            <a:spLocks noGrp="1"/>
          </p:cNvSpPr>
          <p:nvPr>
            <p:ph type="subTitle" idx="1" hasCustomPrompt="1"/>
          </p:nvPr>
        </p:nvSpPr>
        <p:spPr>
          <a:xfrm>
            <a:off x="298918" y="1175981"/>
            <a:ext cx="7795846"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chemeClr val="bg1"/>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5" name="Text Placeholder 9"/>
          <p:cNvSpPr>
            <a:spLocks noGrp="1"/>
          </p:cNvSpPr>
          <p:nvPr>
            <p:ph type="body" sz="quarter" idx="10" hasCustomPrompt="1"/>
          </p:nvPr>
        </p:nvSpPr>
        <p:spPr>
          <a:xfrm>
            <a:off x="299058" y="1595068"/>
            <a:ext cx="7795706" cy="364068"/>
          </a:xfrm>
        </p:spPr>
        <p:txBody>
          <a:bodyPr>
            <a:noAutofit/>
          </a:bodyPr>
          <a:lstStyle>
            <a:lvl1pPr>
              <a:defRPr sz="2000" cap="none" baseline="0">
                <a:solidFill>
                  <a:schemeClr val="bg1"/>
                </a:solidFill>
              </a:defRPr>
            </a:lvl1pPr>
            <a:lvl2pPr marL="408331" indent="0">
              <a:buNone/>
              <a:defRPr/>
            </a:lvl2pPr>
            <a:lvl3pPr>
              <a:defRPr sz="2000"/>
            </a:lvl3pPr>
            <a:lvl4pPr>
              <a:defRPr sz="2000"/>
            </a:lvl4pPr>
            <a:lvl5pPr>
              <a:defRPr sz="2000"/>
            </a:lvl5pPr>
          </a:lstStyle>
          <a:p>
            <a:pPr lvl="0"/>
            <a:r>
              <a:rPr lang="en-GB" dirty="0"/>
              <a:t>Body text style</a:t>
            </a:r>
          </a:p>
        </p:txBody>
      </p:sp>
      <p:sp>
        <p:nvSpPr>
          <p:cNvPr id="16" name="Text Placeholder 11"/>
          <p:cNvSpPr>
            <a:spLocks noGrp="1"/>
          </p:cNvSpPr>
          <p:nvPr>
            <p:ph type="body" sz="quarter" idx="11" hasCustomPrompt="1"/>
          </p:nvPr>
        </p:nvSpPr>
        <p:spPr>
          <a:xfrm>
            <a:off x="299059" y="1959137"/>
            <a:ext cx="3812488"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7" name="Text Placeholder 11"/>
          <p:cNvSpPr>
            <a:spLocks noGrp="1"/>
          </p:cNvSpPr>
          <p:nvPr>
            <p:ph type="body" sz="quarter" idx="12" hasCustomPrompt="1"/>
          </p:nvPr>
        </p:nvSpPr>
        <p:spPr>
          <a:xfrm>
            <a:off x="4582510" y="1959137"/>
            <a:ext cx="3878317" cy="2595401"/>
          </a:xfrm>
        </p:spPr>
        <p:txBody>
          <a:bodyPr>
            <a:noAutofit/>
          </a:bodyPr>
          <a:lstStyle>
            <a:lvl1pPr marL="0" indent="-266859">
              <a:buSzPct val="80000"/>
              <a:buFont typeface="Wingdings" charset="2"/>
              <a:buChar char="§"/>
              <a:defRPr sz="2000" cap="none">
                <a:solidFill>
                  <a:schemeClr val="bg1"/>
                </a:solidFill>
              </a:defRPr>
            </a:lvl1pPr>
            <a:lvl2pPr>
              <a:defRPr sz="2000">
                <a:solidFill>
                  <a:schemeClr val="bg1"/>
                </a:solidFill>
              </a:defRPr>
            </a:lvl2pPr>
            <a:lvl3pPr>
              <a:defRPr sz="2000">
                <a:solidFill>
                  <a:schemeClr val="bg1"/>
                </a:solidFill>
              </a:defRPr>
            </a:lvl3pPr>
            <a:lvl4pPr>
              <a:defRPr>
                <a:solidFill>
                  <a:schemeClr val="bg1"/>
                </a:solidFill>
              </a:defRPr>
            </a:lvl4pPr>
            <a:lvl5pPr>
              <a:defRPr>
                <a:solidFill>
                  <a:schemeClr val="bg1"/>
                </a:solidFill>
              </a:defRPr>
            </a:lvl5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0" name="TextBox 9"/>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coal Plain_Image 3 col">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9" name="Picture Placeholder 13"/>
          <p:cNvSpPr>
            <a:spLocks noGrp="1"/>
          </p:cNvSpPr>
          <p:nvPr>
            <p:ph type="pic" sz="quarter" idx="12" hasCustomPrompt="1"/>
          </p:nvPr>
        </p:nvSpPr>
        <p:spPr>
          <a:xfrm>
            <a:off x="316523" y="984738"/>
            <a:ext cx="2649415" cy="2952282"/>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0"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1" name="Picture Placeholder 13"/>
          <p:cNvSpPr>
            <a:spLocks noGrp="1"/>
          </p:cNvSpPr>
          <p:nvPr>
            <p:ph type="pic" sz="quarter" idx="13" hasCustomPrompt="1"/>
          </p:nvPr>
        </p:nvSpPr>
        <p:spPr>
          <a:xfrm>
            <a:off x="3247292" y="984738"/>
            <a:ext cx="2649415" cy="2952282"/>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2"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20" name="Picture Placeholder 13"/>
          <p:cNvSpPr>
            <a:spLocks noGrp="1"/>
          </p:cNvSpPr>
          <p:nvPr>
            <p:ph type="pic" sz="quarter" idx="14" hasCustomPrompt="1"/>
          </p:nvPr>
        </p:nvSpPr>
        <p:spPr>
          <a:xfrm>
            <a:off x="6260123" y="984738"/>
            <a:ext cx="2649415" cy="2952282"/>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21" name="Text Placeholder 11"/>
          <p:cNvSpPr>
            <a:spLocks noGrp="1"/>
          </p:cNvSpPr>
          <p:nvPr>
            <p:ph type="body" sz="quarter" idx="16" hasCustomPrompt="1"/>
          </p:nvPr>
        </p:nvSpPr>
        <p:spPr>
          <a:xfrm>
            <a:off x="6260122" y="4060130"/>
            <a:ext cx="264941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3" name="Straight Connector 12"/>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coal Plain_Image 2 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6522" y="463555"/>
            <a:ext cx="8510951" cy="481676"/>
          </a:xfrm>
        </p:spPr>
        <p:txBody>
          <a:bodyPr anchor="t">
            <a:normAutofit/>
          </a:bodyPr>
          <a:lstStyle>
            <a:lvl1pPr>
              <a:defRPr sz="2500" b="0">
                <a:solidFill>
                  <a:schemeClr val="bg1">
                    <a:lumMod val="95000"/>
                  </a:schemeClr>
                </a:solidFill>
                <a:latin typeface="Calibri"/>
                <a:cs typeface="Calibri"/>
              </a:defRPr>
            </a:lvl1pPr>
          </a:lstStyle>
          <a:p>
            <a:r>
              <a:rPr lang="en-GB" dirty="0"/>
              <a:t>Title</a:t>
            </a:r>
            <a:endParaRPr lang="en-US" dirty="0"/>
          </a:p>
        </p:txBody>
      </p:sp>
      <p:sp>
        <p:nvSpPr>
          <p:cNvPr id="15"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6"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sp>
        <p:nvSpPr>
          <p:cNvPr id="17"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solidFill>
                  <a:schemeClr val="bg1"/>
                </a:solidFill>
              </a:defRPr>
            </a:lvl1pPr>
          </a:lstStyle>
          <a:p>
            <a:r>
              <a:rPr lang="en-US" dirty="0"/>
              <a:t>Drag image  to placeholder or click icon to add</a:t>
            </a:r>
          </a:p>
        </p:txBody>
      </p:sp>
      <p:sp>
        <p:nvSpPr>
          <p:cNvPr id="18"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solidFill>
                  <a:schemeClr val="bg1"/>
                </a:solidFill>
              </a:defRPr>
            </a:lvl1pPr>
          </a:lstStyle>
          <a:p>
            <a:pPr lvl="0"/>
            <a:r>
              <a:rPr lang="en-GB" dirty="0"/>
              <a:t>Caption</a:t>
            </a:r>
          </a:p>
        </p:txBody>
      </p:sp>
      <p:cxnSp>
        <p:nvCxnSpPr>
          <p:cNvPr id="19" name="Straight Connector 18"/>
          <p:cNvCxnSpPr/>
          <p:nvPr userDrawn="1"/>
        </p:nvCxnSpPr>
        <p:spPr>
          <a:xfrm>
            <a:off x="293077" y="4900251"/>
            <a:ext cx="8534397" cy="0"/>
          </a:xfrm>
          <a:prstGeom prst="line">
            <a:avLst/>
          </a:prstGeom>
          <a:ln w="3175">
            <a:solidFill>
              <a:schemeClr val="bg1"/>
            </a:solidFill>
          </a:ln>
          <a:effectLst/>
        </p:spPr>
        <p:style>
          <a:lnRef idx="1">
            <a:schemeClr val="dk1"/>
          </a:lnRef>
          <a:fillRef idx="0">
            <a:schemeClr val="dk1"/>
          </a:fillRef>
          <a:effectRef idx="0">
            <a:schemeClr val="dk1"/>
          </a:effectRef>
          <a:fontRef idx="minor">
            <a:schemeClr val="tx1"/>
          </a:fontRef>
        </p:style>
      </p:cxnSp>
      <p:sp>
        <p:nvSpPr>
          <p:cNvPr id="22" name="TextBox 2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solidFill>
              </a:rPr>
              <a:pPr algn="r"/>
              <a:t>‹#›</a:t>
            </a:fld>
            <a:endParaRPr lang="en-US" sz="10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termark_Tex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3077" y="593725"/>
            <a:ext cx="4887260" cy="578720"/>
          </a:xfrm>
        </p:spPr>
        <p:txBody>
          <a:bodyPr>
            <a:normAutofit/>
          </a:bodyPr>
          <a:lstStyle>
            <a:lvl1pPr>
              <a:defRPr sz="3800" baseline="0"/>
            </a:lvl1pPr>
          </a:lstStyle>
          <a:p>
            <a:r>
              <a:rPr lang="en-GB" dirty="0"/>
              <a:t>Header style</a:t>
            </a:r>
            <a:endParaRPr lang="en-US" dirty="0"/>
          </a:p>
        </p:txBody>
      </p:sp>
      <p:sp>
        <p:nvSpPr>
          <p:cNvPr id="3" name="Subtitle 2"/>
          <p:cNvSpPr>
            <a:spLocks noGrp="1"/>
          </p:cNvSpPr>
          <p:nvPr>
            <p:ph type="subTitle" idx="1" hasCustomPrompt="1"/>
          </p:nvPr>
        </p:nvSpPr>
        <p:spPr>
          <a:xfrm>
            <a:off x="293077" y="1172446"/>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10" name="Text Placeholder 9"/>
          <p:cNvSpPr>
            <a:spLocks noGrp="1"/>
          </p:cNvSpPr>
          <p:nvPr>
            <p:ph type="body" sz="quarter" idx="10" hasCustomPrompt="1"/>
          </p:nvPr>
        </p:nvSpPr>
        <p:spPr>
          <a:xfrm>
            <a:off x="293217" y="1591533"/>
            <a:ext cx="4887120"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9" name="Text Placeholder 11"/>
          <p:cNvSpPr>
            <a:spLocks noGrp="1"/>
          </p:cNvSpPr>
          <p:nvPr>
            <p:ph type="body" sz="quarter" idx="13" hasCustomPrompt="1"/>
          </p:nvPr>
        </p:nvSpPr>
        <p:spPr>
          <a:xfrm>
            <a:off x="293217" y="1955601"/>
            <a:ext cx="4887120" cy="2598937"/>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15" name="Picture Placeholder 13"/>
          <p:cNvSpPr>
            <a:spLocks noGrp="1"/>
          </p:cNvSpPr>
          <p:nvPr>
            <p:ph type="pic" sz="quarter" idx="12" hasCustomPrompt="1"/>
          </p:nvPr>
        </p:nvSpPr>
        <p:spPr>
          <a:xfrm>
            <a:off x="5675202" y="1142660"/>
            <a:ext cx="3057841" cy="3411878"/>
          </a:xfrm>
        </p:spPr>
        <p:txBody>
          <a:bodyPr anchor="ctr">
            <a:normAutofit/>
          </a:bodyPr>
          <a:lstStyle>
            <a:lvl1pPr algn="ctr">
              <a:defRPr sz="2000" baseline="0"/>
            </a:lvl1pPr>
          </a:lstStyle>
          <a:p>
            <a:r>
              <a:rPr lang="en-US" dirty="0"/>
              <a:t>Drag image  to placeholder or click icon to add</a:t>
            </a:r>
          </a:p>
        </p:txBody>
      </p:sp>
      <p:cxnSp>
        <p:nvCxnSpPr>
          <p:cNvPr id="12" name="Straight Connector 11"/>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314567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termark_Text 2 col">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98917" y="597255"/>
            <a:ext cx="4887260" cy="578720"/>
          </a:xfrm>
        </p:spPr>
        <p:txBody>
          <a:bodyPr>
            <a:normAutofit/>
          </a:bodyPr>
          <a:lstStyle>
            <a:lvl1pPr>
              <a:defRPr sz="3800" baseline="0"/>
            </a:lvl1pPr>
          </a:lstStyle>
          <a:p>
            <a:r>
              <a:rPr lang="en-GB" dirty="0"/>
              <a:t>Header style</a:t>
            </a:r>
            <a:endParaRPr lang="en-US" dirty="0"/>
          </a:p>
        </p:txBody>
      </p:sp>
      <p:sp>
        <p:nvSpPr>
          <p:cNvPr id="5" name="Subtitle 2"/>
          <p:cNvSpPr>
            <a:spLocks noGrp="1"/>
          </p:cNvSpPr>
          <p:nvPr>
            <p:ph type="subTitle" idx="1" hasCustomPrompt="1"/>
          </p:nvPr>
        </p:nvSpPr>
        <p:spPr>
          <a:xfrm>
            <a:off x="292936" y="1175976"/>
            <a:ext cx="7775027"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6" name="Text Placeholder 9"/>
          <p:cNvSpPr>
            <a:spLocks noGrp="1"/>
          </p:cNvSpPr>
          <p:nvPr>
            <p:ph type="body" sz="quarter" idx="10" hasCustomPrompt="1"/>
          </p:nvPr>
        </p:nvSpPr>
        <p:spPr>
          <a:xfrm>
            <a:off x="293077" y="1595063"/>
            <a:ext cx="7774886"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7" name="Text Placeholder 11"/>
          <p:cNvSpPr>
            <a:spLocks noGrp="1"/>
          </p:cNvSpPr>
          <p:nvPr>
            <p:ph type="body" sz="quarter" idx="11" hasCustomPrompt="1"/>
          </p:nvPr>
        </p:nvSpPr>
        <p:spPr>
          <a:xfrm>
            <a:off x="299058" y="1959132"/>
            <a:ext cx="3812488" cy="2595406"/>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sp>
        <p:nvSpPr>
          <p:cNvPr id="8" name="Text Placeholder 11"/>
          <p:cNvSpPr>
            <a:spLocks noGrp="1"/>
          </p:cNvSpPr>
          <p:nvPr>
            <p:ph type="body" sz="quarter" idx="12" hasCustomPrompt="1"/>
          </p:nvPr>
        </p:nvSpPr>
        <p:spPr>
          <a:xfrm>
            <a:off x="4582510" y="1959132"/>
            <a:ext cx="3878317" cy="2595406"/>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a:t>
            </a:r>
          </a:p>
        </p:txBody>
      </p:sp>
      <p:cxnSp>
        <p:nvCxnSpPr>
          <p:cNvPr id="9" name="Straight Connector 8"/>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2" name="TextBox 11"/>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388873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termark_Image 3 col">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5" name="Picture Placeholder 13"/>
          <p:cNvSpPr>
            <a:spLocks noGrp="1"/>
          </p:cNvSpPr>
          <p:nvPr>
            <p:ph type="pic" sz="quarter" idx="12" hasCustomPrompt="1"/>
          </p:nvPr>
        </p:nvSpPr>
        <p:spPr>
          <a:xfrm>
            <a:off x="316523"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12" name="Text Placeholder 11"/>
          <p:cNvSpPr>
            <a:spLocks noGrp="1"/>
          </p:cNvSpPr>
          <p:nvPr>
            <p:ph type="body" sz="quarter" idx="11" hasCustomPrompt="1"/>
          </p:nvPr>
        </p:nvSpPr>
        <p:spPr>
          <a:xfrm>
            <a:off x="316523"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9" name="Picture Placeholder 13"/>
          <p:cNvSpPr>
            <a:spLocks noGrp="1"/>
          </p:cNvSpPr>
          <p:nvPr>
            <p:ph type="pic" sz="quarter" idx="13" hasCustomPrompt="1"/>
          </p:nvPr>
        </p:nvSpPr>
        <p:spPr>
          <a:xfrm>
            <a:off x="3247292"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23" name="Text Placeholder 11"/>
          <p:cNvSpPr>
            <a:spLocks noGrp="1"/>
          </p:cNvSpPr>
          <p:nvPr>
            <p:ph type="body" sz="quarter" idx="15" hasCustomPrompt="1"/>
          </p:nvPr>
        </p:nvSpPr>
        <p:spPr>
          <a:xfrm>
            <a:off x="3247291"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20" name="Picture Placeholder 13"/>
          <p:cNvSpPr>
            <a:spLocks noGrp="1"/>
          </p:cNvSpPr>
          <p:nvPr>
            <p:ph type="pic" sz="quarter" idx="14" hasCustomPrompt="1"/>
          </p:nvPr>
        </p:nvSpPr>
        <p:spPr>
          <a:xfrm>
            <a:off x="6178060" y="1037492"/>
            <a:ext cx="2649415" cy="2899528"/>
          </a:xfrm>
        </p:spPr>
        <p:txBody>
          <a:bodyPr anchor="ctr">
            <a:normAutofit/>
          </a:bodyPr>
          <a:lstStyle>
            <a:lvl1pPr algn="ctr">
              <a:defRPr sz="2000" baseline="0"/>
            </a:lvl1pPr>
          </a:lstStyle>
          <a:p>
            <a:r>
              <a:rPr lang="en-US" dirty="0"/>
              <a:t>Drag image  to placeholder or click icon to add</a:t>
            </a:r>
          </a:p>
        </p:txBody>
      </p:sp>
      <p:sp>
        <p:nvSpPr>
          <p:cNvPr id="24" name="Text Placeholder 11"/>
          <p:cNvSpPr>
            <a:spLocks noGrp="1"/>
          </p:cNvSpPr>
          <p:nvPr>
            <p:ph type="body" sz="quarter" idx="16" hasCustomPrompt="1"/>
          </p:nvPr>
        </p:nvSpPr>
        <p:spPr>
          <a:xfrm>
            <a:off x="6178059" y="4060130"/>
            <a:ext cx="2649415"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16" name="Straight Connector 15"/>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7" name="TextBox 16"/>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termark_Image 2 co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16522" y="463555"/>
            <a:ext cx="8510951" cy="481676"/>
          </a:xfrm>
        </p:spPr>
        <p:txBody>
          <a:bodyPr anchor="t">
            <a:normAutofit/>
          </a:bodyPr>
          <a:lstStyle>
            <a:lvl1pPr>
              <a:defRPr sz="2500" b="0">
                <a:solidFill>
                  <a:schemeClr val="tx1"/>
                </a:solidFill>
                <a:latin typeface="Calibri"/>
                <a:cs typeface="Calibri"/>
              </a:defRPr>
            </a:lvl1pPr>
          </a:lstStyle>
          <a:p>
            <a:r>
              <a:rPr lang="en-GB" dirty="0"/>
              <a:t>Title</a:t>
            </a:r>
            <a:endParaRPr lang="en-US" dirty="0"/>
          </a:p>
        </p:txBody>
      </p:sp>
      <p:sp>
        <p:nvSpPr>
          <p:cNvPr id="15" name="Picture Placeholder 13"/>
          <p:cNvSpPr>
            <a:spLocks noGrp="1"/>
          </p:cNvSpPr>
          <p:nvPr>
            <p:ph type="pic" sz="quarter" idx="12" hasCustomPrompt="1"/>
          </p:nvPr>
        </p:nvSpPr>
        <p:spPr>
          <a:xfrm>
            <a:off x="316523" y="1037492"/>
            <a:ext cx="4132385" cy="2899528"/>
          </a:xfrm>
        </p:spPr>
        <p:txBody>
          <a:bodyPr anchor="ctr">
            <a:normAutofit/>
          </a:bodyPr>
          <a:lstStyle>
            <a:lvl1pPr algn="ctr">
              <a:defRPr sz="2000" baseline="0"/>
            </a:lvl1pPr>
          </a:lstStyle>
          <a:p>
            <a:r>
              <a:rPr lang="en-US" dirty="0"/>
              <a:t>Drag image  to placeholder or click icon to add</a:t>
            </a:r>
          </a:p>
        </p:txBody>
      </p:sp>
      <p:sp>
        <p:nvSpPr>
          <p:cNvPr id="12" name="Text Placeholder 11"/>
          <p:cNvSpPr>
            <a:spLocks noGrp="1"/>
          </p:cNvSpPr>
          <p:nvPr>
            <p:ph type="body" sz="quarter" idx="11" hasCustomPrompt="1"/>
          </p:nvPr>
        </p:nvSpPr>
        <p:spPr>
          <a:xfrm>
            <a:off x="316523" y="4060130"/>
            <a:ext cx="4132385" cy="593901"/>
          </a:xfrm>
        </p:spPr>
        <p:txBody>
          <a:bodyPr>
            <a:normAutofit/>
          </a:bodyPr>
          <a:lstStyle>
            <a:lvl1pPr marL="0" indent="0">
              <a:buSzPct val="80000"/>
              <a:buFont typeface="Wingdings" charset="2"/>
              <a:buNone/>
              <a:defRPr sz="1400" cap="none"/>
            </a:lvl1pPr>
          </a:lstStyle>
          <a:p>
            <a:pPr lvl="0"/>
            <a:r>
              <a:rPr lang="en-GB" dirty="0"/>
              <a:t>Caption</a:t>
            </a:r>
          </a:p>
        </p:txBody>
      </p:sp>
      <p:sp>
        <p:nvSpPr>
          <p:cNvPr id="19" name="Picture Placeholder 13"/>
          <p:cNvSpPr>
            <a:spLocks noGrp="1"/>
          </p:cNvSpPr>
          <p:nvPr>
            <p:ph type="pic" sz="quarter" idx="13" hasCustomPrompt="1"/>
          </p:nvPr>
        </p:nvSpPr>
        <p:spPr>
          <a:xfrm>
            <a:off x="4706814" y="1037492"/>
            <a:ext cx="4120659" cy="2899528"/>
          </a:xfrm>
        </p:spPr>
        <p:txBody>
          <a:bodyPr anchor="ctr">
            <a:normAutofit/>
          </a:bodyPr>
          <a:lstStyle>
            <a:lvl1pPr algn="ctr">
              <a:defRPr sz="2000" baseline="0"/>
            </a:lvl1pPr>
          </a:lstStyle>
          <a:p>
            <a:r>
              <a:rPr lang="en-US" dirty="0"/>
              <a:t>Drag image  to placeholder or click icon to add</a:t>
            </a:r>
          </a:p>
        </p:txBody>
      </p:sp>
      <p:sp>
        <p:nvSpPr>
          <p:cNvPr id="23" name="Text Placeholder 11"/>
          <p:cNvSpPr>
            <a:spLocks noGrp="1"/>
          </p:cNvSpPr>
          <p:nvPr>
            <p:ph type="body" sz="quarter" idx="15" hasCustomPrompt="1"/>
          </p:nvPr>
        </p:nvSpPr>
        <p:spPr>
          <a:xfrm>
            <a:off x="4706814" y="4060130"/>
            <a:ext cx="4120659" cy="593901"/>
          </a:xfrm>
        </p:spPr>
        <p:txBody>
          <a:bodyPr>
            <a:normAutofit/>
          </a:bodyPr>
          <a:lstStyle>
            <a:lvl1pPr marL="0" indent="0">
              <a:buSzPct val="80000"/>
              <a:buFont typeface="Wingdings" charset="2"/>
              <a:buNone/>
              <a:defRPr sz="1400" cap="none"/>
            </a:lvl1pPr>
          </a:lstStyle>
          <a:p>
            <a:pPr lvl="0"/>
            <a:r>
              <a:rPr lang="en-GB" dirty="0"/>
              <a:t>Caption</a:t>
            </a:r>
          </a:p>
        </p:txBody>
      </p:sp>
      <p:cxnSp>
        <p:nvCxnSpPr>
          <p:cNvPr id="16" name="Straight Connector 15"/>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7" name="TextBox 16"/>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go_Sub">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93355" y="1709081"/>
            <a:ext cx="8229600" cy="858044"/>
          </a:xfrm>
        </p:spPr>
        <p:txBody>
          <a:bodyPr>
            <a:normAutofit/>
          </a:bodyPr>
          <a:lstStyle>
            <a:lvl1pPr>
              <a:defRPr sz="4900"/>
            </a:lvl1pPr>
          </a:lstStyle>
          <a:p>
            <a:r>
              <a:rPr lang="en-GB" dirty="0"/>
              <a:t>Header style</a:t>
            </a:r>
            <a:endParaRPr lang="en-US" dirty="0"/>
          </a:p>
        </p:txBody>
      </p:sp>
      <p:sp>
        <p:nvSpPr>
          <p:cNvPr id="5" name="Text Placeholder 4"/>
          <p:cNvSpPr>
            <a:spLocks noGrp="1"/>
          </p:cNvSpPr>
          <p:nvPr>
            <p:ph type="body" sz="quarter" idx="10" hasCustomPrompt="1"/>
          </p:nvPr>
        </p:nvSpPr>
        <p:spPr>
          <a:xfrm>
            <a:off x="293077" y="2470263"/>
            <a:ext cx="4778117" cy="1009381"/>
          </a:xfrm>
        </p:spPr>
        <p:txBody>
          <a:bodyPr/>
          <a:lstStyle>
            <a:lvl1pPr>
              <a:defRPr cap="none"/>
            </a:lvl1pPr>
          </a:lstStyle>
          <a:p>
            <a:pPr lvl="0"/>
            <a:r>
              <a:rPr lang="en-GB" dirty="0"/>
              <a:t>Sub-header style</a:t>
            </a:r>
          </a:p>
        </p:txBody>
      </p:sp>
      <p:cxnSp>
        <p:nvCxnSpPr>
          <p:cNvPr id="6" name="Straight Connector 5"/>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9" name="TextBox 8"/>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extLst>
      <p:ext uri="{BB962C8B-B14F-4D97-AF65-F5344CB8AC3E}">
        <p14:creationId xmlns:p14="http://schemas.microsoft.com/office/powerpoint/2010/main" val="3493551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go_Full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93077" y="596534"/>
            <a:ext cx="4887260" cy="578720"/>
          </a:xfrm>
        </p:spPr>
        <p:txBody>
          <a:bodyPr>
            <a:normAutofit/>
          </a:bodyPr>
          <a:lstStyle>
            <a:lvl1pPr>
              <a:defRPr sz="3800" baseline="0"/>
            </a:lvl1pPr>
          </a:lstStyle>
          <a:p>
            <a:r>
              <a:rPr lang="en-GB" dirty="0"/>
              <a:t>Header style</a:t>
            </a:r>
            <a:endParaRPr lang="en-US" dirty="0"/>
          </a:p>
        </p:txBody>
      </p:sp>
      <p:sp>
        <p:nvSpPr>
          <p:cNvPr id="6" name="Subtitle 2"/>
          <p:cNvSpPr>
            <a:spLocks noGrp="1"/>
          </p:cNvSpPr>
          <p:nvPr>
            <p:ph type="subTitle" idx="1" hasCustomPrompt="1"/>
          </p:nvPr>
        </p:nvSpPr>
        <p:spPr>
          <a:xfrm>
            <a:off x="293077" y="1175255"/>
            <a:ext cx="4887260" cy="409780"/>
          </a:xfrm>
        </p:spPr>
        <p:txBody>
          <a:bodyPr>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cap="none">
                <a:solidFill>
                  <a:srgbClr val="25303B"/>
                </a:solidFill>
              </a:defRPr>
            </a:lvl1pPr>
            <a:lvl2pPr marL="408331" indent="0" algn="ctr">
              <a:buNone/>
              <a:defRPr>
                <a:solidFill>
                  <a:schemeClr val="tx1">
                    <a:tint val="75000"/>
                  </a:schemeClr>
                </a:solidFill>
              </a:defRPr>
            </a:lvl2pPr>
            <a:lvl3pPr marL="816661" indent="0" algn="ctr">
              <a:buNone/>
              <a:defRPr>
                <a:solidFill>
                  <a:schemeClr val="tx1">
                    <a:tint val="75000"/>
                  </a:schemeClr>
                </a:solidFill>
              </a:defRPr>
            </a:lvl3pPr>
            <a:lvl4pPr marL="1224993" indent="0" algn="ctr">
              <a:buNone/>
              <a:defRPr>
                <a:solidFill>
                  <a:schemeClr val="tx1">
                    <a:tint val="75000"/>
                  </a:schemeClr>
                </a:solidFill>
              </a:defRPr>
            </a:lvl4pPr>
            <a:lvl5pPr marL="1633323" indent="0" algn="ctr">
              <a:buNone/>
              <a:defRPr>
                <a:solidFill>
                  <a:schemeClr val="tx1">
                    <a:tint val="75000"/>
                  </a:schemeClr>
                </a:solidFill>
              </a:defRPr>
            </a:lvl5pPr>
            <a:lvl6pPr marL="2041654" indent="0" algn="ctr">
              <a:buNone/>
              <a:defRPr>
                <a:solidFill>
                  <a:schemeClr val="tx1">
                    <a:tint val="75000"/>
                  </a:schemeClr>
                </a:solidFill>
              </a:defRPr>
            </a:lvl6pPr>
            <a:lvl7pPr marL="2449984" indent="0" algn="ctr">
              <a:buNone/>
              <a:defRPr>
                <a:solidFill>
                  <a:schemeClr val="tx1">
                    <a:tint val="75000"/>
                  </a:schemeClr>
                </a:solidFill>
              </a:defRPr>
            </a:lvl7pPr>
            <a:lvl8pPr marL="2858316" indent="0" algn="ctr">
              <a:buNone/>
              <a:defRPr>
                <a:solidFill>
                  <a:schemeClr val="tx1">
                    <a:tint val="75000"/>
                  </a:schemeClr>
                </a:solidFill>
              </a:defRPr>
            </a:lvl8pPr>
            <a:lvl9pPr marL="3266646" indent="0" algn="ctr">
              <a:buNone/>
              <a:defRPr>
                <a:solidFill>
                  <a:schemeClr val="tx1">
                    <a:tint val="75000"/>
                  </a:schemeClr>
                </a:solidFill>
              </a:defRPr>
            </a:lvl9pPr>
          </a:lstStyle>
          <a:p>
            <a:pPr lvl="0"/>
            <a:r>
              <a:rPr lang="en-GB" dirty="0"/>
              <a:t>Sub-header style</a:t>
            </a:r>
          </a:p>
        </p:txBody>
      </p:sp>
      <p:sp>
        <p:nvSpPr>
          <p:cNvPr id="7" name="Text Placeholder 9"/>
          <p:cNvSpPr>
            <a:spLocks noGrp="1"/>
          </p:cNvSpPr>
          <p:nvPr>
            <p:ph type="body" sz="quarter" idx="10" hasCustomPrompt="1"/>
          </p:nvPr>
        </p:nvSpPr>
        <p:spPr>
          <a:xfrm>
            <a:off x="293217" y="1594342"/>
            <a:ext cx="4887120" cy="364068"/>
          </a:xfrm>
        </p:spPr>
        <p:txBody>
          <a:bodyPr>
            <a:noAutofit/>
          </a:bodyPr>
          <a:lstStyle>
            <a:lvl1pPr>
              <a:defRPr sz="2000" cap="none" baseline="0"/>
            </a:lvl1pPr>
            <a:lvl2pPr marL="408331" indent="0">
              <a:buNone/>
              <a:defRPr/>
            </a:lvl2pPr>
            <a:lvl3pPr>
              <a:defRPr sz="2000"/>
            </a:lvl3pPr>
            <a:lvl4pPr>
              <a:defRPr sz="2000"/>
            </a:lvl4pPr>
            <a:lvl5pPr>
              <a:defRPr sz="2000"/>
            </a:lvl5pPr>
          </a:lstStyle>
          <a:p>
            <a:pPr lvl="0"/>
            <a:r>
              <a:rPr lang="en-GB" dirty="0"/>
              <a:t>Body text style</a:t>
            </a:r>
          </a:p>
        </p:txBody>
      </p:sp>
      <p:sp>
        <p:nvSpPr>
          <p:cNvPr id="8" name="Text Placeholder 11"/>
          <p:cNvSpPr>
            <a:spLocks noGrp="1"/>
          </p:cNvSpPr>
          <p:nvPr>
            <p:ph type="body" sz="quarter" idx="11" hasCustomPrompt="1"/>
          </p:nvPr>
        </p:nvSpPr>
        <p:spPr>
          <a:xfrm>
            <a:off x="293217" y="1958411"/>
            <a:ext cx="8223598" cy="2601864"/>
          </a:xfrm>
        </p:spPr>
        <p:txBody>
          <a:bodyPr>
            <a:noAutofit/>
          </a:bodyPr>
          <a:lstStyle>
            <a:lvl1pPr marL="0" indent="-266859">
              <a:buSzPct val="80000"/>
              <a:buFont typeface="Wingdings" charset="2"/>
              <a:buChar char="§"/>
              <a:defRPr sz="2000" cap="none"/>
            </a:lvl1pPr>
            <a:lvl2pPr>
              <a:defRPr sz="2000"/>
            </a:lvl2pPr>
            <a:lvl3pPr>
              <a:defRPr sz="2000"/>
            </a:lvl3pPr>
            <a:lvl4pPr>
              <a:defRPr/>
            </a:lvl4pPr>
          </a:lstStyle>
          <a:p>
            <a:pPr lvl="0"/>
            <a:r>
              <a:rPr lang="en-GB" dirty="0"/>
              <a:t>Bullet text style</a:t>
            </a:r>
          </a:p>
          <a:p>
            <a:pPr lvl="1"/>
            <a:r>
              <a:rPr lang="en-GB" dirty="0"/>
              <a:t>Style</a:t>
            </a:r>
          </a:p>
          <a:p>
            <a:pPr lvl="2"/>
            <a:r>
              <a:rPr lang="en-GB" dirty="0"/>
              <a:t>Style</a:t>
            </a:r>
          </a:p>
          <a:p>
            <a:pPr lvl="3"/>
            <a:r>
              <a:rPr lang="en-GB" dirty="0"/>
              <a:t>Style</a:t>
            </a:r>
          </a:p>
          <a:p>
            <a:pPr lvl="4"/>
            <a:r>
              <a:rPr lang="en-GB" dirty="0"/>
              <a:t>style </a:t>
            </a:r>
          </a:p>
        </p:txBody>
      </p:sp>
      <p:cxnSp>
        <p:nvCxnSpPr>
          <p:cNvPr id="9" name="Straight Connector 8"/>
          <p:cNvCxnSpPr/>
          <p:nvPr userDrawn="1"/>
        </p:nvCxnSpPr>
        <p:spPr>
          <a:xfrm>
            <a:off x="293077" y="4900251"/>
            <a:ext cx="8534397" cy="0"/>
          </a:xfrm>
          <a:prstGeom prst="line">
            <a:avLst/>
          </a:prstGeom>
          <a:ln w="3175">
            <a:solidFill>
              <a:schemeClr val="bg1">
                <a:lumMod val="50000"/>
              </a:schemeClr>
            </a:solidFill>
          </a:ln>
          <a:effectLst/>
        </p:spPr>
        <p:style>
          <a:lnRef idx="1">
            <a:schemeClr val="dk1"/>
          </a:lnRef>
          <a:fillRef idx="0">
            <a:schemeClr val="dk1"/>
          </a:fillRef>
          <a:effectRef idx="0">
            <a:schemeClr val="dk1"/>
          </a:effectRef>
          <a:fontRef idx="minor">
            <a:schemeClr val="tx1"/>
          </a:fontRef>
        </p:style>
      </p:cxnSp>
      <p:sp>
        <p:nvSpPr>
          <p:cNvPr id="10" name="TextBox 9"/>
          <p:cNvSpPr txBox="1"/>
          <p:nvPr userDrawn="1"/>
        </p:nvSpPr>
        <p:spPr>
          <a:xfrm>
            <a:off x="8417170" y="4900251"/>
            <a:ext cx="515816" cy="246221"/>
          </a:xfrm>
          <a:prstGeom prst="rect">
            <a:avLst/>
          </a:prstGeom>
          <a:noFill/>
        </p:spPr>
        <p:txBody>
          <a:bodyPr wrap="square" rtlCol="0">
            <a:spAutoFit/>
          </a:bodyPr>
          <a:lstStyle/>
          <a:p>
            <a:pPr algn="r"/>
            <a:fld id="{2DC2D543-F72A-EC44-943D-E96FED3B01D7}" type="slidenum">
              <a:rPr lang="en-US" sz="1000" smtClean="0">
                <a:solidFill>
                  <a:schemeClr val="bg1">
                    <a:lumMod val="65000"/>
                  </a:schemeClr>
                </a:solidFill>
              </a:rPr>
              <a:pPr algn="r"/>
              <a:t>‹#›</a:t>
            </a:fld>
            <a:endParaRPr lang="en-US" sz="1000" dirty="0">
              <a:solidFill>
                <a:schemeClr val="bg1">
                  <a:lumMod val="65000"/>
                </a:schemeClr>
              </a:solidFill>
            </a:endParaRPr>
          </a:p>
        </p:txBody>
      </p:sp>
    </p:spTree>
  </p:cSld>
  <p:clrMapOvr>
    <a:masterClrMapping/>
  </p:clrMapOvr>
  <p:extLst>
    <p:ext uri="{DCECCB84-F9BA-43D5-87BE-67443E8EF086}">
      <p15:sldGuideLst xmlns:p15="http://schemas.microsoft.com/office/powerpoint/2012/main">
        <p15:guide id="1" orient="horz" pos="2869">
          <p15:clr>
            <a:srgbClr val="FBAE40"/>
          </p15:clr>
        </p15:guide>
        <p15:guide id="2" pos="2880">
          <p15:clr>
            <a:srgbClr val="FBAE40"/>
          </p15:clr>
        </p15:guide>
        <p15:guide id="3" orient="horz" pos="37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1709081"/>
            <a:ext cx="8229600" cy="858044"/>
          </a:xfrm>
          <a:prstGeom prst="rect">
            <a:avLst/>
          </a:prstGeom>
        </p:spPr>
        <p:txBody>
          <a:bodyPr vert="horz" lIns="81666" tIns="40833" rIns="81666" bIns="40833" rtlCol="0" anchor="ctr">
            <a:normAutofit/>
          </a:bodyPr>
          <a:lstStyle/>
          <a:p>
            <a:r>
              <a:rPr lang="en-GB" dirty="0"/>
              <a:t>Header style</a:t>
            </a:r>
            <a:endParaRPr lang="en-US" dirty="0"/>
          </a:p>
        </p:txBody>
      </p:sp>
      <p:sp>
        <p:nvSpPr>
          <p:cNvPr id="3" name="Text Placeholder 2"/>
          <p:cNvSpPr>
            <a:spLocks noGrp="1"/>
          </p:cNvSpPr>
          <p:nvPr>
            <p:ph type="body" idx="1"/>
          </p:nvPr>
        </p:nvSpPr>
        <p:spPr>
          <a:xfrm>
            <a:off x="457201" y="2668450"/>
            <a:ext cx="8229600" cy="507820"/>
          </a:xfrm>
          <a:prstGeom prst="rect">
            <a:avLst/>
          </a:prstGeom>
        </p:spPr>
        <p:txBody>
          <a:bodyPr vert="horz" lIns="81666" tIns="40833" rIns="81666" bIns="40833" rtlCol="0">
            <a:normAutofit/>
          </a:bodyPr>
          <a:lstStyle/>
          <a:p>
            <a:pPr lvl="0"/>
            <a:r>
              <a:rPr lang="en-GB" dirty="0"/>
              <a:t>Sub-header style</a:t>
            </a:r>
          </a:p>
        </p:txBody>
      </p:sp>
    </p:spTree>
    <p:extLst>
      <p:ext uri="{BB962C8B-B14F-4D97-AF65-F5344CB8AC3E}">
        <p14:creationId xmlns:p14="http://schemas.microsoft.com/office/powerpoint/2010/main" val="261989722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87" r:id="rId3"/>
    <p:sldLayoutId id="2147483649" r:id="rId4"/>
    <p:sldLayoutId id="2147483661" r:id="rId5"/>
    <p:sldLayoutId id="2147483679" r:id="rId6"/>
    <p:sldLayoutId id="2147483693" r:id="rId7"/>
    <p:sldLayoutId id="2147483664" r:id="rId8"/>
    <p:sldLayoutId id="2147483688" r:id="rId9"/>
    <p:sldLayoutId id="2147483663" r:id="rId10"/>
    <p:sldLayoutId id="2147483675" r:id="rId11"/>
    <p:sldLayoutId id="2147483680" r:id="rId12"/>
    <p:sldLayoutId id="2147483694" r:id="rId13"/>
    <p:sldLayoutId id="2147483666" r:id="rId14"/>
    <p:sldLayoutId id="2147483689" r:id="rId15"/>
    <p:sldLayoutId id="2147483665" r:id="rId16"/>
    <p:sldLayoutId id="2147483678" r:id="rId17"/>
    <p:sldLayoutId id="2147483681" r:id="rId18"/>
    <p:sldLayoutId id="2147483695" r:id="rId19"/>
    <p:sldLayoutId id="2147483658" r:id="rId20"/>
    <p:sldLayoutId id="2147483667" r:id="rId21"/>
    <p:sldLayoutId id="2147483690" r:id="rId22"/>
    <p:sldLayoutId id="2147483668" r:id="rId23"/>
    <p:sldLayoutId id="2147483677" r:id="rId24"/>
    <p:sldLayoutId id="2147483685" r:id="rId25"/>
    <p:sldLayoutId id="2147483696" r:id="rId26"/>
    <p:sldLayoutId id="2147483673" r:id="rId27"/>
    <p:sldLayoutId id="2147483691" r:id="rId28"/>
    <p:sldLayoutId id="2147483671" r:id="rId29"/>
    <p:sldLayoutId id="2147483682" r:id="rId30"/>
    <p:sldLayoutId id="2147483686" r:id="rId31"/>
    <p:sldLayoutId id="2147483697" r:id="rId32"/>
    <p:sldLayoutId id="2147483674" r:id="rId33"/>
    <p:sldLayoutId id="2147483692" r:id="rId34"/>
    <p:sldLayoutId id="2147483669" r:id="rId35"/>
    <p:sldLayoutId id="2147483683" r:id="rId36"/>
    <p:sldLayoutId id="2147483698" r:id="rId37"/>
    <p:sldLayoutId id="2147483684" r:id="rId38"/>
  </p:sldLayoutIdLst>
  <p:hf hdr="0" ftr="0" dt="0"/>
  <p:txStyles>
    <p:titleStyle>
      <a:lvl1pPr algn="l" defTabSz="408331" rtl="0" eaLnBrk="1" latinLnBrk="0" hangingPunct="1">
        <a:spcBef>
          <a:spcPct val="0"/>
        </a:spcBef>
        <a:buNone/>
        <a:defRPr sz="4900" b="1" kern="1200">
          <a:solidFill>
            <a:schemeClr val="tx1"/>
          </a:solidFill>
          <a:latin typeface="Cambria"/>
          <a:ea typeface="+mj-ea"/>
          <a:cs typeface="Cambria"/>
        </a:defRPr>
      </a:lvl1pPr>
    </p:titleStyle>
    <p:bodyStyle>
      <a:lvl1pPr marL="0" indent="0" algn="l" defTabSz="408331" rtl="0" eaLnBrk="1" latinLnBrk="0" hangingPunct="1">
        <a:spcBef>
          <a:spcPct val="20000"/>
        </a:spcBef>
        <a:buFont typeface="Arial"/>
        <a:buNone/>
        <a:defRPr sz="3000" kern="1200" cap="none" baseline="0">
          <a:solidFill>
            <a:srgbClr val="25303B"/>
          </a:solidFill>
          <a:latin typeface="+mn-lt"/>
          <a:ea typeface="+mn-ea"/>
          <a:cs typeface="+mn-cs"/>
        </a:defRPr>
      </a:lvl1pPr>
      <a:lvl2pPr marL="663538" indent="-255207" algn="l" defTabSz="408331" rtl="0" eaLnBrk="1" latinLnBrk="0" hangingPunct="1">
        <a:spcBef>
          <a:spcPct val="20000"/>
        </a:spcBef>
        <a:buFont typeface="Arial"/>
        <a:buChar char="–"/>
        <a:defRPr sz="2500" kern="1200">
          <a:solidFill>
            <a:schemeClr val="tx1"/>
          </a:solidFill>
          <a:latin typeface="+mn-lt"/>
          <a:ea typeface="+mn-ea"/>
          <a:cs typeface="+mn-cs"/>
        </a:defRPr>
      </a:lvl2pPr>
      <a:lvl3pPr marL="1020827" indent="-204166" algn="l" defTabSz="408331" rtl="0" eaLnBrk="1" latinLnBrk="0" hangingPunct="1">
        <a:spcBef>
          <a:spcPct val="20000"/>
        </a:spcBef>
        <a:buFont typeface="Arial"/>
        <a:buChar char="•"/>
        <a:defRPr sz="2100" kern="1200">
          <a:solidFill>
            <a:schemeClr val="tx1"/>
          </a:solidFill>
          <a:latin typeface="+mn-lt"/>
          <a:ea typeface="+mn-ea"/>
          <a:cs typeface="+mn-cs"/>
        </a:defRPr>
      </a:lvl3pPr>
      <a:lvl4pPr marL="1429158" indent="-204166" algn="l" defTabSz="408331" rtl="0" eaLnBrk="1" latinLnBrk="0" hangingPunct="1">
        <a:spcBef>
          <a:spcPct val="20000"/>
        </a:spcBef>
        <a:buFont typeface="Arial"/>
        <a:buChar char="–"/>
        <a:defRPr sz="1800" kern="1200">
          <a:solidFill>
            <a:schemeClr val="tx1"/>
          </a:solidFill>
          <a:latin typeface="+mn-lt"/>
          <a:ea typeface="+mn-ea"/>
          <a:cs typeface="+mn-cs"/>
        </a:defRPr>
      </a:lvl4pPr>
      <a:lvl5pPr marL="1837489" indent="-204166" algn="l" defTabSz="408331" rtl="0" eaLnBrk="1" latinLnBrk="0" hangingPunct="1">
        <a:spcBef>
          <a:spcPct val="20000"/>
        </a:spcBef>
        <a:buFont typeface="Arial"/>
        <a:buChar char="»"/>
        <a:defRPr sz="1800" kern="1200">
          <a:solidFill>
            <a:schemeClr val="tx1"/>
          </a:solidFill>
          <a:latin typeface="+mn-lt"/>
          <a:ea typeface="+mn-ea"/>
          <a:cs typeface="+mn-cs"/>
        </a:defRPr>
      </a:lvl5pPr>
      <a:lvl6pPr marL="2245819" indent="-204166" algn="l" defTabSz="408331" rtl="0" eaLnBrk="1" latinLnBrk="0" hangingPunct="1">
        <a:spcBef>
          <a:spcPct val="20000"/>
        </a:spcBef>
        <a:buFont typeface="Arial"/>
        <a:buChar char="•"/>
        <a:defRPr sz="1800" kern="1200">
          <a:solidFill>
            <a:schemeClr val="tx1"/>
          </a:solidFill>
          <a:latin typeface="+mn-lt"/>
          <a:ea typeface="+mn-ea"/>
          <a:cs typeface="+mn-cs"/>
        </a:defRPr>
      </a:lvl6pPr>
      <a:lvl7pPr marL="2654150" indent="-204166" algn="l" defTabSz="408331" rtl="0" eaLnBrk="1" latinLnBrk="0" hangingPunct="1">
        <a:spcBef>
          <a:spcPct val="20000"/>
        </a:spcBef>
        <a:buFont typeface="Arial"/>
        <a:buChar char="•"/>
        <a:defRPr sz="1800" kern="1200">
          <a:solidFill>
            <a:schemeClr val="tx1"/>
          </a:solidFill>
          <a:latin typeface="+mn-lt"/>
          <a:ea typeface="+mn-ea"/>
          <a:cs typeface="+mn-cs"/>
        </a:defRPr>
      </a:lvl7pPr>
      <a:lvl8pPr marL="3062481" indent="-204166" algn="l" defTabSz="408331" rtl="0" eaLnBrk="1" latinLnBrk="0" hangingPunct="1">
        <a:spcBef>
          <a:spcPct val="20000"/>
        </a:spcBef>
        <a:buFont typeface="Arial"/>
        <a:buChar char="•"/>
        <a:defRPr sz="1800" kern="1200">
          <a:solidFill>
            <a:schemeClr val="tx1"/>
          </a:solidFill>
          <a:latin typeface="+mn-lt"/>
          <a:ea typeface="+mn-ea"/>
          <a:cs typeface="+mn-cs"/>
        </a:defRPr>
      </a:lvl8pPr>
      <a:lvl9pPr marL="3470812" indent="-204166" algn="l" defTabSz="40833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331" rtl="0" eaLnBrk="1" latinLnBrk="0" hangingPunct="1">
        <a:defRPr sz="1600" kern="1200">
          <a:solidFill>
            <a:schemeClr val="tx1"/>
          </a:solidFill>
          <a:latin typeface="+mn-lt"/>
          <a:ea typeface="+mn-ea"/>
          <a:cs typeface="+mn-cs"/>
        </a:defRPr>
      </a:lvl1pPr>
      <a:lvl2pPr marL="408331" algn="l" defTabSz="408331" rtl="0" eaLnBrk="1" latinLnBrk="0" hangingPunct="1">
        <a:defRPr sz="1600" kern="1200">
          <a:solidFill>
            <a:schemeClr val="tx1"/>
          </a:solidFill>
          <a:latin typeface="+mn-lt"/>
          <a:ea typeface="+mn-ea"/>
          <a:cs typeface="+mn-cs"/>
        </a:defRPr>
      </a:lvl2pPr>
      <a:lvl3pPr marL="816661" algn="l" defTabSz="408331" rtl="0" eaLnBrk="1" latinLnBrk="0" hangingPunct="1">
        <a:defRPr sz="1600" kern="1200">
          <a:solidFill>
            <a:schemeClr val="tx1"/>
          </a:solidFill>
          <a:latin typeface="+mn-lt"/>
          <a:ea typeface="+mn-ea"/>
          <a:cs typeface="+mn-cs"/>
        </a:defRPr>
      </a:lvl3pPr>
      <a:lvl4pPr marL="1224993" algn="l" defTabSz="408331" rtl="0" eaLnBrk="1" latinLnBrk="0" hangingPunct="1">
        <a:defRPr sz="1600" kern="1200">
          <a:solidFill>
            <a:schemeClr val="tx1"/>
          </a:solidFill>
          <a:latin typeface="+mn-lt"/>
          <a:ea typeface="+mn-ea"/>
          <a:cs typeface="+mn-cs"/>
        </a:defRPr>
      </a:lvl4pPr>
      <a:lvl5pPr marL="1633323" algn="l" defTabSz="408331" rtl="0" eaLnBrk="1" latinLnBrk="0" hangingPunct="1">
        <a:defRPr sz="1600" kern="1200">
          <a:solidFill>
            <a:schemeClr val="tx1"/>
          </a:solidFill>
          <a:latin typeface="+mn-lt"/>
          <a:ea typeface="+mn-ea"/>
          <a:cs typeface="+mn-cs"/>
        </a:defRPr>
      </a:lvl5pPr>
      <a:lvl6pPr marL="2041654" algn="l" defTabSz="408331" rtl="0" eaLnBrk="1" latinLnBrk="0" hangingPunct="1">
        <a:defRPr sz="1600" kern="1200">
          <a:solidFill>
            <a:schemeClr val="tx1"/>
          </a:solidFill>
          <a:latin typeface="+mn-lt"/>
          <a:ea typeface="+mn-ea"/>
          <a:cs typeface="+mn-cs"/>
        </a:defRPr>
      </a:lvl6pPr>
      <a:lvl7pPr marL="2449984" algn="l" defTabSz="408331" rtl="0" eaLnBrk="1" latinLnBrk="0" hangingPunct="1">
        <a:defRPr sz="1600" kern="1200">
          <a:solidFill>
            <a:schemeClr val="tx1"/>
          </a:solidFill>
          <a:latin typeface="+mn-lt"/>
          <a:ea typeface="+mn-ea"/>
          <a:cs typeface="+mn-cs"/>
        </a:defRPr>
      </a:lvl7pPr>
      <a:lvl8pPr marL="2858316" algn="l" defTabSz="408331" rtl="0" eaLnBrk="1" latinLnBrk="0" hangingPunct="1">
        <a:defRPr sz="1600" kern="1200">
          <a:solidFill>
            <a:schemeClr val="tx1"/>
          </a:solidFill>
          <a:latin typeface="+mn-lt"/>
          <a:ea typeface="+mn-ea"/>
          <a:cs typeface="+mn-cs"/>
        </a:defRPr>
      </a:lvl8pPr>
      <a:lvl9pPr marL="3266646" algn="l" defTabSz="408331"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69" userDrawn="1">
          <p15:clr>
            <a:srgbClr val="F26B43"/>
          </p15:clr>
        </p15:guide>
        <p15:guide id="2" pos="2880" userDrawn="1">
          <p15:clr>
            <a:srgbClr val="F26B43"/>
          </p15:clr>
        </p15:guide>
        <p15:guide id="3" orient="horz" pos="3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0.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Guido-portrait-2014.jpg" TargetMode="External"/><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creativecommons.org/licenses/by-sa/4.0/deed.e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microsoft.com/office/2007/relationships/hdphoto" Target="../media/hdphoto8.wdp"/><Relationship Id="rId7"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jpeg"/><Relationship Id="rId9"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jpg"/><Relationship Id="rId4" Type="http://schemas.microsoft.com/office/2007/relationships/hdphoto" Target="../media/hdphoto2.wdp"/><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5.jpe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jpeg"/><Relationship Id="rId9" Type="http://schemas.microsoft.com/office/2007/relationships/hdphoto" Target="../media/hdphoto5.wdp"/><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650929"/>
            <a:ext cx="8229600" cy="3270514"/>
          </a:xfrm>
        </p:spPr>
        <p:txBody>
          <a:bodyPr>
            <a:normAutofit/>
          </a:bodyPr>
          <a:lstStyle/>
          <a:p>
            <a:r>
              <a:rPr lang="en-US" sz="4000" dirty="0">
                <a:latin typeface="Helvetica" pitchFamily="2" charset="0"/>
              </a:rPr>
              <a:t>Python programming and data visualization for beginners</a:t>
            </a:r>
            <a:br>
              <a:rPr lang="en-US" sz="3600" dirty="0">
                <a:latin typeface="Helvetica" pitchFamily="2" charset="0"/>
              </a:rPr>
            </a:br>
            <a:br>
              <a:rPr lang="en-US" dirty="0">
                <a:latin typeface="Helvetica" pitchFamily="2" charset="0"/>
              </a:rPr>
            </a:br>
            <a:r>
              <a:rPr lang="en-US" sz="2200" dirty="0">
                <a:latin typeface="Helvetica" pitchFamily="2" charset="0"/>
              </a:rPr>
              <a:t>Dr Joel Martin</a:t>
            </a:r>
          </a:p>
        </p:txBody>
      </p:sp>
      <p:pic>
        <p:nvPicPr>
          <p:cNvPr id="5" name="Graphic 4">
            <a:extLst>
              <a:ext uri="{FF2B5EF4-FFF2-40B4-BE49-F238E27FC236}">
                <a16:creationId xmlns:a16="http://schemas.microsoft.com/office/drawing/2014/main" id="{5DE51C72-F035-F16C-C9F7-BC96AA2985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2668" y="2574131"/>
            <a:ext cx="2574131" cy="2574131"/>
          </a:xfrm>
          <a:prstGeom prst="rect">
            <a:avLst/>
          </a:prstGeom>
        </p:spPr>
      </p:pic>
    </p:spTree>
    <p:extLst>
      <p:ext uri="{BB962C8B-B14F-4D97-AF65-F5344CB8AC3E}">
        <p14:creationId xmlns:p14="http://schemas.microsoft.com/office/powerpoint/2010/main" val="58966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Programming languages</a:t>
            </a:r>
          </a:p>
        </p:txBody>
      </p:sp>
      <p:sp>
        <p:nvSpPr>
          <p:cNvPr id="8" name="Subtitle 2">
            <a:extLst>
              <a:ext uri="{FF2B5EF4-FFF2-40B4-BE49-F238E27FC236}">
                <a16:creationId xmlns:a16="http://schemas.microsoft.com/office/drawing/2014/main" id="{AD87A4BA-2ECC-55E2-5799-5992FF050499}"/>
              </a:ext>
            </a:extLst>
          </p:cNvPr>
          <p:cNvSpPr txBox="1">
            <a:spLocks/>
          </p:cNvSpPr>
          <p:nvPr/>
        </p:nvSpPr>
        <p:spPr>
          <a:xfrm>
            <a:off x="309782" y="3222870"/>
            <a:ext cx="5376273" cy="1649586"/>
          </a:xfrm>
          <a:prstGeom prst="rect">
            <a:avLst/>
          </a:prstGeom>
        </p:spPr>
        <p:txBody>
          <a:bodyPr vert="horz" lIns="81666" tIns="40833" rIns="81666" bIns="40833" rtlCol="0">
            <a:no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Algorithms are a fundamental concept in computer science and computer programming</a:t>
            </a:r>
          </a:p>
          <a:p>
            <a:pPr marL="285750" indent="-285750">
              <a:buFont typeface="Wingdings" pitchFamily="2" charset="2"/>
              <a:buChar char="§"/>
            </a:pPr>
            <a:r>
              <a:rPr lang="en-GB" sz="1600" dirty="0">
                <a:latin typeface="Helvetica" pitchFamily="2" charset="0"/>
              </a:rPr>
              <a:t>Computer programs are representations of algorithms</a:t>
            </a:r>
          </a:p>
          <a:p>
            <a:pPr marL="285750" indent="-285750">
              <a:buFont typeface="Wingdings" pitchFamily="2" charset="2"/>
              <a:buChar char="§"/>
            </a:pPr>
            <a:r>
              <a:rPr lang="en-GB" sz="1600" dirty="0">
                <a:latin typeface="Helvetica" pitchFamily="2" charset="0"/>
              </a:rPr>
              <a:t>Pictured right: The Ancient Greek mathematician, Euclid (c. 300 BCE), and his algorithm for finding the greatest common divisor of two numbers</a:t>
            </a:r>
          </a:p>
        </p:txBody>
      </p:sp>
      <p:sp>
        <p:nvSpPr>
          <p:cNvPr id="56" name="Subtitle 2">
            <a:extLst>
              <a:ext uri="{FF2B5EF4-FFF2-40B4-BE49-F238E27FC236}">
                <a16:creationId xmlns:a16="http://schemas.microsoft.com/office/drawing/2014/main" id="{CCE1E17A-6CD8-93F3-9E00-1A0BA8455CDE}"/>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Algorithms</a:t>
            </a:r>
          </a:p>
        </p:txBody>
      </p:sp>
      <p:sp>
        <p:nvSpPr>
          <p:cNvPr id="3" name="Text Placeholder 4">
            <a:extLst>
              <a:ext uri="{FF2B5EF4-FFF2-40B4-BE49-F238E27FC236}">
                <a16:creationId xmlns:a16="http://schemas.microsoft.com/office/drawing/2014/main" id="{475F0B18-7A20-5592-B0D9-49699D31A2A2}"/>
              </a:ext>
            </a:extLst>
          </p:cNvPr>
          <p:cNvSpPr txBox="1">
            <a:spLocks/>
          </p:cNvSpPr>
          <p:nvPr/>
        </p:nvSpPr>
        <p:spPr>
          <a:xfrm>
            <a:off x="293076" y="1650982"/>
            <a:ext cx="4639142" cy="3045890"/>
          </a:xfrm>
          <a:prstGeom prst="rect">
            <a:avLst/>
          </a:prstGeom>
          <a:effectLst>
            <a:softEdge rad="0"/>
          </a:effectLst>
        </p:spPr>
        <p:txBody>
          <a:bodyPr vert="horz" lIns="81666" tIns="40833" rIns="81666" bIns="40833" rtlCol="0">
            <a:noAutofit/>
          </a:bodyPr>
          <a:lstStyle>
            <a:lvl1pPr marL="0" indent="-266859" algn="l" defTabSz="408331" rtl="0" eaLnBrk="1" latinLnBrk="0" hangingPunct="1">
              <a:spcBef>
                <a:spcPct val="20000"/>
              </a:spcBef>
              <a:buSzPct val="80000"/>
              <a:buFont typeface="Wingdings" charset="2"/>
              <a:buChar char="§"/>
              <a:defRPr sz="2000" kern="1200" cap="none" baseline="0">
                <a:solidFill>
                  <a:srgbClr val="25303B"/>
                </a:solidFill>
                <a:latin typeface="+mn-lt"/>
                <a:ea typeface="+mn-ea"/>
                <a:cs typeface="+mn-cs"/>
              </a:defRPr>
            </a:lvl1pPr>
            <a:lvl2pPr marL="663538" indent="-255207" algn="l" defTabSz="408331" rtl="0" eaLnBrk="1" latinLnBrk="0" hangingPunct="1">
              <a:spcBef>
                <a:spcPct val="20000"/>
              </a:spcBef>
              <a:buFont typeface="Arial"/>
              <a:buChar char="–"/>
              <a:defRPr sz="2000" kern="1200">
                <a:solidFill>
                  <a:schemeClr val="tx1"/>
                </a:solidFill>
                <a:latin typeface="+mn-lt"/>
                <a:ea typeface="+mn-ea"/>
                <a:cs typeface="+mn-cs"/>
              </a:defRPr>
            </a:lvl2pPr>
            <a:lvl3pPr marL="1020827" indent="-204166" algn="l" defTabSz="408331" rtl="0" eaLnBrk="1" latinLnBrk="0" hangingPunct="1">
              <a:spcBef>
                <a:spcPct val="20000"/>
              </a:spcBef>
              <a:buFont typeface="Arial"/>
              <a:buChar char="•"/>
              <a:defRPr sz="2000" kern="1200">
                <a:solidFill>
                  <a:schemeClr val="tx1"/>
                </a:solidFill>
                <a:latin typeface="+mn-lt"/>
                <a:ea typeface="+mn-ea"/>
                <a:cs typeface="+mn-cs"/>
              </a:defRPr>
            </a:lvl3pPr>
            <a:lvl4pPr marL="1429158" indent="-204166" algn="l" defTabSz="408331" rtl="0" eaLnBrk="1" latinLnBrk="0" hangingPunct="1">
              <a:spcBef>
                <a:spcPct val="20000"/>
              </a:spcBef>
              <a:buFont typeface="Arial"/>
              <a:buChar char="–"/>
              <a:defRPr sz="1800" kern="1200">
                <a:solidFill>
                  <a:schemeClr val="tx1"/>
                </a:solidFill>
                <a:latin typeface="+mn-lt"/>
                <a:ea typeface="+mn-ea"/>
                <a:cs typeface="+mn-cs"/>
              </a:defRPr>
            </a:lvl4pPr>
            <a:lvl5pPr marL="1837489" indent="-204166" algn="l" defTabSz="408331" rtl="0" eaLnBrk="1" latinLnBrk="0" hangingPunct="1">
              <a:spcBef>
                <a:spcPct val="20000"/>
              </a:spcBef>
              <a:buFont typeface="Arial"/>
              <a:buChar char="»"/>
              <a:defRPr sz="1800" kern="1200">
                <a:solidFill>
                  <a:schemeClr val="tx1"/>
                </a:solidFill>
                <a:latin typeface="+mn-lt"/>
                <a:ea typeface="+mn-ea"/>
                <a:cs typeface="+mn-cs"/>
              </a:defRPr>
            </a:lvl5pPr>
            <a:lvl6pPr marL="2245819" indent="-204166" algn="l" defTabSz="408331" rtl="0" eaLnBrk="1" latinLnBrk="0" hangingPunct="1">
              <a:spcBef>
                <a:spcPct val="20000"/>
              </a:spcBef>
              <a:buFont typeface="Arial"/>
              <a:buChar char="•"/>
              <a:defRPr sz="1800" kern="1200">
                <a:solidFill>
                  <a:schemeClr val="tx1"/>
                </a:solidFill>
                <a:latin typeface="+mn-lt"/>
                <a:ea typeface="+mn-ea"/>
                <a:cs typeface="+mn-cs"/>
              </a:defRPr>
            </a:lvl6pPr>
            <a:lvl7pPr marL="2654150" indent="-204166" algn="l" defTabSz="408331" rtl="0" eaLnBrk="1" latinLnBrk="0" hangingPunct="1">
              <a:spcBef>
                <a:spcPct val="20000"/>
              </a:spcBef>
              <a:buFont typeface="Arial"/>
              <a:buChar char="•"/>
              <a:defRPr sz="1800" kern="1200">
                <a:solidFill>
                  <a:schemeClr val="tx1"/>
                </a:solidFill>
                <a:latin typeface="+mn-lt"/>
                <a:ea typeface="+mn-ea"/>
                <a:cs typeface="+mn-cs"/>
              </a:defRPr>
            </a:lvl7pPr>
            <a:lvl8pPr marL="3062481" indent="-204166" algn="l" defTabSz="408331" rtl="0" eaLnBrk="1" latinLnBrk="0" hangingPunct="1">
              <a:spcBef>
                <a:spcPct val="20000"/>
              </a:spcBef>
              <a:buFont typeface="Arial"/>
              <a:buChar char="•"/>
              <a:defRPr sz="1800" kern="1200">
                <a:solidFill>
                  <a:schemeClr val="tx1"/>
                </a:solidFill>
                <a:latin typeface="+mn-lt"/>
                <a:ea typeface="+mn-ea"/>
                <a:cs typeface="+mn-cs"/>
              </a:defRPr>
            </a:lvl8pPr>
            <a:lvl9pPr marL="3470812" indent="-204166" algn="l" defTabSz="408331" rtl="0" eaLnBrk="1" latinLnBrk="0" hangingPunct="1">
              <a:spcBef>
                <a:spcPct val="20000"/>
              </a:spcBef>
              <a:buFont typeface="Arial"/>
              <a:buChar char="•"/>
              <a:defRPr sz="1800" kern="1200">
                <a:solidFill>
                  <a:schemeClr val="tx1"/>
                </a:solidFill>
                <a:latin typeface="+mn-lt"/>
                <a:ea typeface="+mn-ea"/>
                <a:cs typeface="+mn-cs"/>
              </a:defRPr>
            </a:lvl9pPr>
          </a:lstStyle>
          <a:p>
            <a:pPr indent="0">
              <a:buFont typeface="Wingdings" charset="2"/>
              <a:buNone/>
            </a:pPr>
            <a:r>
              <a:rPr lang="en-GB" sz="1600" b="1" dirty="0">
                <a:latin typeface="Helvetica" pitchFamily="2" charset="0"/>
              </a:rPr>
              <a:t>Algorithm</a:t>
            </a:r>
          </a:p>
          <a:p>
            <a:pPr indent="0">
              <a:buFont typeface="Wingdings" charset="2"/>
              <a:buNone/>
            </a:pPr>
            <a:r>
              <a:rPr lang="en-GB" sz="1600" i="1" dirty="0">
                <a:latin typeface="Helvetica" pitchFamily="2" charset="0"/>
              </a:rPr>
              <a:t>noun</a:t>
            </a:r>
          </a:p>
          <a:p>
            <a:pPr indent="0">
              <a:buNone/>
            </a:pPr>
            <a:r>
              <a:rPr lang="en-GB" sz="1600" dirty="0">
                <a:latin typeface="Helvetica" pitchFamily="2" charset="0"/>
              </a:rPr>
              <a:t>A process or set of rules to be followed in calculations or other problem-solving operations, especially by a computer.</a:t>
            </a:r>
            <a:endParaRPr lang="en-GB" sz="2400" i="1" dirty="0">
              <a:solidFill>
                <a:schemeClr val="bg1">
                  <a:lumMod val="50000"/>
                </a:schemeClr>
              </a:solidFill>
              <a:latin typeface="Helvetica" pitchFamily="2" charset="0"/>
            </a:endParaRPr>
          </a:p>
        </p:txBody>
      </p:sp>
      <p:pic>
        <p:nvPicPr>
          <p:cNvPr id="1026" name="Picture 2">
            <a:extLst>
              <a:ext uri="{FF2B5EF4-FFF2-40B4-BE49-F238E27FC236}">
                <a16:creationId xmlns:a16="http://schemas.microsoft.com/office/drawing/2014/main" id="{261398F8-48A7-779D-4E69-2E14FFFDD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350" y="593724"/>
            <a:ext cx="1895293" cy="4265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uclid | Biography, Contributions, Geometry, &amp; Facts | Britannica">
            <a:extLst>
              <a:ext uri="{FF2B5EF4-FFF2-40B4-BE49-F238E27FC236}">
                <a16:creationId xmlns:a16="http://schemas.microsoft.com/office/drawing/2014/main" id="{AC3BAC49-1FF5-EA50-42C1-D1CA6B1BE6B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62252" y="1773381"/>
            <a:ext cx="1457652" cy="2244618"/>
          </a:xfrm>
          <a:prstGeom prst="rect">
            <a:avLst/>
          </a:prstGeom>
          <a:noFill/>
          <a:effectLst>
            <a:softEdge rad="127023"/>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E95D1B-3BD0-EEB0-322A-A92AFBFC6208}"/>
              </a:ext>
            </a:extLst>
          </p:cNvPr>
          <p:cNvSpPr txBox="1"/>
          <p:nvPr/>
        </p:nvSpPr>
        <p:spPr>
          <a:xfrm>
            <a:off x="7331837" y="4017999"/>
            <a:ext cx="1756743" cy="707886"/>
          </a:xfrm>
          <a:prstGeom prst="rect">
            <a:avLst/>
          </a:prstGeom>
          <a:noFill/>
        </p:spPr>
        <p:txBody>
          <a:bodyPr wrap="square" rtlCol="0">
            <a:spAutoFit/>
          </a:bodyPr>
          <a:lstStyle/>
          <a:p>
            <a:r>
              <a:rPr lang="en-US" sz="1000" dirty="0">
                <a:latin typeface="Helvetica" pitchFamily="2" charset="0"/>
              </a:rPr>
              <a:t>Euclid was one of the greatest mathematicians of antiquity and his algorithm is still widely used today.</a:t>
            </a:r>
          </a:p>
        </p:txBody>
      </p:sp>
    </p:spTree>
    <p:extLst>
      <p:ext uri="{BB962C8B-B14F-4D97-AF65-F5344CB8AC3E}">
        <p14:creationId xmlns:p14="http://schemas.microsoft.com/office/powerpoint/2010/main" val="296763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Programming languages</a:t>
            </a:r>
          </a:p>
        </p:txBody>
      </p:sp>
      <p:sp>
        <p:nvSpPr>
          <p:cNvPr id="8" name="Subtitle 2">
            <a:extLst>
              <a:ext uri="{FF2B5EF4-FFF2-40B4-BE49-F238E27FC236}">
                <a16:creationId xmlns:a16="http://schemas.microsoft.com/office/drawing/2014/main" id="{AD87A4BA-2ECC-55E2-5799-5992FF050499}"/>
              </a:ext>
            </a:extLst>
          </p:cNvPr>
          <p:cNvSpPr txBox="1">
            <a:spLocks/>
          </p:cNvSpPr>
          <p:nvPr/>
        </p:nvSpPr>
        <p:spPr>
          <a:xfrm>
            <a:off x="293077" y="1582226"/>
            <a:ext cx="2551723" cy="3382091"/>
          </a:xfrm>
          <a:prstGeom prst="rect">
            <a:avLst/>
          </a:prstGeom>
        </p:spPr>
        <p:txBody>
          <a:bodyPr vert="horz" lIns="81666" tIns="40833" rIns="81666" bIns="40833" rtlCol="0">
            <a:no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US" sz="1400" dirty="0">
                <a:latin typeface="Helvetica" pitchFamily="2" charset="0"/>
              </a:rPr>
              <a:t>Lots!</a:t>
            </a:r>
          </a:p>
          <a:p>
            <a:pPr marL="285750" indent="-285750">
              <a:buFont typeface="Wingdings" pitchFamily="2" charset="2"/>
              <a:buChar char="§"/>
            </a:pPr>
            <a:r>
              <a:rPr lang="en-US" sz="1400" dirty="0">
                <a:latin typeface="Helvetica" pitchFamily="2" charset="0"/>
              </a:rPr>
              <a:t>Various paradigms:</a:t>
            </a:r>
          </a:p>
          <a:p>
            <a:pPr marL="694081" lvl="1" indent="-285750" algn="l">
              <a:buFont typeface="System Font Regular"/>
              <a:buChar char="—"/>
            </a:pPr>
            <a:r>
              <a:rPr lang="en-US" sz="1400" dirty="0">
                <a:solidFill>
                  <a:schemeClr val="bg1">
                    <a:lumMod val="50000"/>
                  </a:schemeClr>
                </a:solidFill>
                <a:latin typeface="Helvetica" pitchFamily="2" charset="0"/>
              </a:rPr>
              <a:t>Procedural</a:t>
            </a:r>
          </a:p>
          <a:p>
            <a:pPr marL="694081" lvl="1" indent="-285750" algn="l">
              <a:buFont typeface="System Font Regular"/>
              <a:buChar char="—"/>
            </a:pPr>
            <a:r>
              <a:rPr lang="en-US" sz="1400" dirty="0">
                <a:solidFill>
                  <a:schemeClr val="bg1">
                    <a:lumMod val="50000"/>
                  </a:schemeClr>
                </a:solidFill>
                <a:latin typeface="Helvetica" pitchFamily="2" charset="0"/>
              </a:rPr>
              <a:t>Functional</a:t>
            </a:r>
          </a:p>
          <a:p>
            <a:pPr marL="694081" lvl="1" indent="-285750" algn="l">
              <a:buFont typeface="System Font Regular"/>
              <a:buChar char="—"/>
            </a:pPr>
            <a:r>
              <a:rPr lang="en-US" sz="1400" dirty="0">
                <a:solidFill>
                  <a:schemeClr val="bg1">
                    <a:lumMod val="50000"/>
                  </a:schemeClr>
                </a:solidFill>
                <a:latin typeface="Helvetica" pitchFamily="2" charset="0"/>
              </a:rPr>
              <a:t>Scripting</a:t>
            </a:r>
          </a:p>
          <a:p>
            <a:pPr marL="694081" lvl="1" indent="-285750" algn="l">
              <a:buFont typeface="System Font Regular"/>
              <a:buChar char="—"/>
            </a:pPr>
            <a:r>
              <a:rPr lang="en-US" sz="1400" dirty="0">
                <a:solidFill>
                  <a:schemeClr val="bg1">
                    <a:lumMod val="50000"/>
                  </a:schemeClr>
                </a:solidFill>
                <a:latin typeface="Helvetica" pitchFamily="2" charset="0"/>
              </a:rPr>
              <a:t>Logic</a:t>
            </a:r>
          </a:p>
          <a:p>
            <a:pPr marL="694081" lvl="1" indent="-285750" algn="l">
              <a:buFont typeface="System Font Regular"/>
              <a:buChar char="—"/>
            </a:pPr>
            <a:r>
              <a:rPr lang="en-US" sz="1400" dirty="0">
                <a:solidFill>
                  <a:schemeClr val="bg1">
                    <a:lumMod val="50000"/>
                  </a:schemeClr>
                </a:solidFill>
                <a:latin typeface="Helvetica" pitchFamily="2" charset="0"/>
              </a:rPr>
              <a:t>Object oriented</a:t>
            </a:r>
          </a:p>
          <a:p>
            <a:pPr marL="285750" indent="-285750">
              <a:buFont typeface="Wingdings" pitchFamily="2" charset="2"/>
              <a:buChar char="§"/>
            </a:pPr>
            <a:r>
              <a:rPr lang="en-US" sz="1400" dirty="0">
                <a:latin typeface="Helvetica" pitchFamily="2" charset="0"/>
              </a:rPr>
              <a:t>Pictured right are the 20 most popular programming languages</a:t>
            </a:r>
          </a:p>
        </p:txBody>
      </p:sp>
      <p:pic>
        <p:nvPicPr>
          <p:cNvPr id="4" name="Picture 3">
            <a:extLst>
              <a:ext uri="{FF2B5EF4-FFF2-40B4-BE49-F238E27FC236}">
                <a16:creationId xmlns:a16="http://schemas.microsoft.com/office/drawing/2014/main" id="{A983CBE6-01AC-2C0F-B486-B24FBD7C2210}"/>
              </a:ext>
            </a:extLst>
          </p:cNvPr>
          <p:cNvPicPr>
            <a:picLocks noChangeAspect="1"/>
          </p:cNvPicPr>
          <p:nvPr/>
        </p:nvPicPr>
        <p:blipFill>
          <a:blip r:embed="rId3"/>
          <a:stretch>
            <a:fillRect/>
          </a:stretch>
        </p:blipFill>
        <p:spPr>
          <a:xfrm>
            <a:off x="3030303" y="1410027"/>
            <a:ext cx="6042667" cy="3077914"/>
          </a:xfrm>
          <a:prstGeom prst="rect">
            <a:avLst/>
          </a:prstGeom>
        </p:spPr>
      </p:pic>
      <p:sp>
        <p:nvSpPr>
          <p:cNvPr id="3" name="Subtitle 2">
            <a:extLst>
              <a:ext uri="{FF2B5EF4-FFF2-40B4-BE49-F238E27FC236}">
                <a16:creationId xmlns:a16="http://schemas.microsoft.com/office/drawing/2014/main" id="{362B20E0-9219-5FC7-35CC-5FB111D05D6B}"/>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How many are there?</a:t>
            </a:r>
          </a:p>
        </p:txBody>
      </p:sp>
    </p:spTree>
    <p:extLst>
      <p:ext uri="{BB962C8B-B14F-4D97-AF65-F5344CB8AC3E}">
        <p14:creationId xmlns:p14="http://schemas.microsoft.com/office/powerpoint/2010/main" val="168576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Programming languages</a:t>
            </a:r>
          </a:p>
        </p:txBody>
      </p:sp>
      <p:pic>
        <p:nvPicPr>
          <p:cNvPr id="4" name="Picture 3">
            <a:extLst>
              <a:ext uri="{FF2B5EF4-FFF2-40B4-BE49-F238E27FC236}">
                <a16:creationId xmlns:a16="http://schemas.microsoft.com/office/drawing/2014/main" id="{A382426C-2020-929E-763A-97AAD4063582}"/>
              </a:ext>
            </a:extLst>
          </p:cNvPr>
          <p:cNvPicPr>
            <a:picLocks noChangeAspect="1"/>
          </p:cNvPicPr>
          <p:nvPr/>
        </p:nvPicPr>
        <p:blipFill>
          <a:blip r:embed="rId2"/>
          <a:stretch>
            <a:fillRect/>
          </a:stretch>
        </p:blipFill>
        <p:spPr>
          <a:xfrm>
            <a:off x="3647469" y="1207170"/>
            <a:ext cx="5113117" cy="1810233"/>
          </a:xfrm>
          <a:prstGeom prst="rect">
            <a:avLst/>
          </a:prstGeom>
        </p:spPr>
      </p:pic>
      <p:pic>
        <p:nvPicPr>
          <p:cNvPr id="6" name="Picture 5">
            <a:extLst>
              <a:ext uri="{FF2B5EF4-FFF2-40B4-BE49-F238E27FC236}">
                <a16:creationId xmlns:a16="http://schemas.microsoft.com/office/drawing/2014/main" id="{09A47256-E608-0711-B8DA-04BBEB4839A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3399618" y="3089202"/>
            <a:ext cx="5465143" cy="1796381"/>
          </a:xfrm>
          <a:prstGeom prst="rect">
            <a:avLst/>
          </a:prstGeom>
        </p:spPr>
      </p:pic>
      <p:pic>
        <p:nvPicPr>
          <p:cNvPr id="1026" name="Picture 2" descr="TIOBE Index - TIOBE">
            <a:extLst>
              <a:ext uri="{FF2B5EF4-FFF2-40B4-BE49-F238E27FC236}">
                <a16:creationId xmlns:a16="http://schemas.microsoft.com/office/drawing/2014/main" id="{9ACE9C41-9E11-5478-7149-19B24B5F5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527" y="197692"/>
            <a:ext cx="2700234" cy="937679"/>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D87A4BA-2ECC-55E2-5799-5992FF050499}"/>
              </a:ext>
            </a:extLst>
          </p:cNvPr>
          <p:cNvSpPr txBox="1">
            <a:spLocks/>
          </p:cNvSpPr>
          <p:nvPr/>
        </p:nvSpPr>
        <p:spPr>
          <a:xfrm>
            <a:off x="293077" y="1809778"/>
            <a:ext cx="3120379" cy="3122841"/>
          </a:xfrm>
          <a:prstGeom prst="rect">
            <a:avLst/>
          </a:prstGeom>
        </p:spPr>
        <p:txBody>
          <a:bodyPr vert="horz" lIns="81666" tIns="40833" rIns="81666" bIns="40833" rtlCol="0">
            <a:normAutofit lnSpcReduction="10000"/>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There is no “best” programming language. All have their strengths and weaknesses</a:t>
            </a:r>
          </a:p>
          <a:p>
            <a:pPr marL="285750" indent="-285750">
              <a:buFont typeface="Wingdings" pitchFamily="2" charset="2"/>
              <a:buChar char="§"/>
            </a:pPr>
            <a:endParaRPr lang="en-GB" sz="1600" dirty="0">
              <a:latin typeface="Helvetica" pitchFamily="2" charset="0"/>
            </a:endParaRPr>
          </a:p>
          <a:p>
            <a:pPr marL="285750" indent="-285750">
              <a:buFont typeface="Wingdings" pitchFamily="2" charset="2"/>
              <a:buChar char="§"/>
            </a:pPr>
            <a:r>
              <a:rPr lang="en-GB" sz="1600" dirty="0">
                <a:latin typeface="Helvetica" pitchFamily="2" charset="0"/>
              </a:rPr>
              <a:t>TIOBE – An index of software quality and popularity</a:t>
            </a:r>
          </a:p>
          <a:p>
            <a:pPr marL="285750" indent="-285750">
              <a:buFont typeface="Wingdings" pitchFamily="2" charset="2"/>
              <a:buChar char="§"/>
            </a:pPr>
            <a:endParaRPr lang="en-GB" sz="1600" dirty="0">
              <a:latin typeface="Helvetica" pitchFamily="2" charset="0"/>
            </a:endParaRPr>
          </a:p>
          <a:p>
            <a:pPr marL="285750" indent="-285750">
              <a:buFont typeface="Wingdings" pitchFamily="2" charset="2"/>
              <a:buChar char="§"/>
            </a:pPr>
            <a:r>
              <a:rPr lang="en-US" sz="1600" dirty="0">
                <a:latin typeface="Helvetica" pitchFamily="2" charset="0"/>
              </a:rPr>
              <a:t>Python’s ratings have climbed sharply since 2018</a:t>
            </a:r>
          </a:p>
          <a:p>
            <a:pPr marL="285750" indent="-285750">
              <a:buFont typeface="Wingdings" pitchFamily="2" charset="2"/>
              <a:buChar char="§"/>
            </a:pPr>
            <a:endParaRPr lang="en-US" sz="1600" dirty="0">
              <a:latin typeface="Helvetica" pitchFamily="2" charset="0"/>
            </a:endParaRPr>
          </a:p>
          <a:p>
            <a:pPr marL="285750" indent="-285750">
              <a:buFont typeface="Wingdings" pitchFamily="2" charset="2"/>
              <a:buChar char="§"/>
            </a:pPr>
            <a:r>
              <a:rPr lang="en-US" sz="1600" dirty="0">
                <a:latin typeface="Helvetica" pitchFamily="2" charset="0"/>
              </a:rPr>
              <a:t>Currently number 1</a:t>
            </a:r>
          </a:p>
        </p:txBody>
      </p:sp>
      <p:sp>
        <p:nvSpPr>
          <p:cNvPr id="3" name="Subtitle 2">
            <a:extLst>
              <a:ext uri="{FF2B5EF4-FFF2-40B4-BE49-F238E27FC236}">
                <a16:creationId xmlns:a16="http://schemas.microsoft.com/office/drawing/2014/main" id="{9B15B2D3-7380-FB9A-FF44-93CA18210D5B}"/>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Which is best?</a:t>
            </a:r>
          </a:p>
        </p:txBody>
      </p:sp>
    </p:spTree>
    <p:extLst>
      <p:ext uri="{BB962C8B-B14F-4D97-AF65-F5344CB8AC3E}">
        <p14:creationId xmlns:p14="http://schemas.microsoft.com/office/powerpoint/2010/main" val="329581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8" name="Subtitle 2">
            <a:extLst>
              <a:ext uri="{FF2B5EF4-FFF2-40B4-BE49-F238E27FC236}">
                <a16:creationId xmlns:a16="http://schemas.microsoft.com/office/drawing/2014/main" id="{AD87A4BA-2ECC-55E2-5799-5992FF050499}"/>
              </a:ext>
            </a:extLst>
          </p:cNvPr>
          <p:cNvSpPr txBox="1">
            <a:spLocks/>
          </p:cNvSpPr>
          <p:nvPr/>
        </p:nvSpPr>
        <p:spPr>
          <a:xfrm>
            <a:off x="293078" y="1723797"/>
            <a:ext cx="4759164"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An interpreted, object-oriented, high-level programming language with dynamic semantics</a:t>
            </a:r>
          </a:p>
          <a:p>
            <a:pPr marL="285750" indent="-285750">
              <a:buFont typeface="Wingdings" pitchFamily="2" charset="2"/>
              <a:buChar char="§"/>
            </a:pPr>
            <a:endParaRPr lang="en-GB" sz="1600" dirty="0">
              <a:latin typeface="Helvetica" pitchFamily="2" charset="0"/>
            </a:endParaRPr>
          </a:p>
          <a:p>
            <a:pPr marL="285750" indent="-285750">
              <a:buFont typeface="Wingdings" pitchFamily="2" charset="2"/>
              <a:buChar char="§"/>
            </a:pPr>
            <a:r>
              <a:rPr lang="en-GB" sz="1600" dirty="0">
                <a:latin typeface="Helvetica" pitchFamily="2" charset="0"/>
              </a:rPr>
              <a:t>Conceived in the late 1980s by Guido van Rossum (principal author)</a:t>
            </a:r>
          </a:p>
          <a:p>
            <a:pPr marL="285750" indent="-285750">
              <a:buFont typeface="Wingdings" pitchFamily="2" charset="2"/>
              <a:buChar char="§"/>
            </a:pPr>
            <a:endParaRPr lang="en-US" sz="1600" dirty="0">
              <a:latin typeface="Helvetica" pitchFamily="2" charset="0"/>
            </a:endParaRPr>
          </a:p>
          <a:p>
            <a:pPr marL="285750" indent="-285750">
              <a:buFont typeface="Wingdings" pitchFamily="2" charset="2"/>
              <a:buChar char="§"/>
            </a:pPr>
            <a:r>
              <a:rPr lang="en-US" sz="1600" dirty="0">
                <a:latin typeface="Helvetica" pitchFamily="2" charset="0"/>
              </a:rPr>
              <a:t>Named after Monty Python’s Flying Circus (Guido must have a sense of humor!)</a:t>
            </a:r>
          </a:p>
          <a:p>
            <a:pPr marL="285750" indent="-285750">
              <a:buFont typeface="Wingdings" pitchFamily="2" charset="2"/>
              <a:buChar char="§"/>
            </a:pPr>
            <a:endParaRPr lang="en-US" sz="1600" dirty="0">
              <a:latin typeface="Helvetica" pitchFamily="2" charset="0"/>
            </a:endParaRPr>
          </a:p>
          <a:p>
            <a:pPr marL="285750" indent="-285750">
              <a:buFont typeface="Wingdings" pitchFamily="2" charset="2"/>
              <a:buChar char="§"/>
            </a:pPr>
            <a:r>
              <a:rPr lang="en-US" sz="1600" dirty="0">
                <a:latin typeface="Helvetica" pitchFamily="2" charset="0"/>
              </a:rPr>
              <a:t>Current version is 3.10</a:t>
            </a: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p:txBody>
      </p:sp>
      <p:grpSp>
        <p:nvGrpSpPr>
          <p:cNvPr id="6" name="Group 5">
            <a:extLst>
              <a:ext uri="{FF2B5EF4-FFF2-40B4-BE49-F238E27FC236}">
                <a16:creationId xmlns:a16="http://schemas.microsoft.com/office/drawing/2014/main" id="{724E5325-C15F-9263-9B00-54F11080B8B2}"/>
              </a:ext>
            </a:extLst>
          </p:cNvPr>
          <p:cNvGrpSpPr/>
          <p:nvPr/>
        </p:nvGrpSpPr>
        <p:grpSpPr>
          <a:xfrm>
            <a:off x="5116011" y="1201300"/>
            <a:ext cx="3769637" cy="3212355"/>
            <a:chOff x="5081286" y="1050825"/>
            <a:chExt cx="3769637" cy="3212355"/>
          </a:xfrm>
        </p:grpSpPr>
        <p:pic>
          <p:nvPicPr>
            <p:cNvPr id="3076" name="Picture 4">
              <a:extLst>
                <a:ext uri="{FF2B5EF4-FFF2-40B4-BE49-F238E27FC236}">
                  <a16:creationId xmlns:a16="http://schemas.microsoft.com/office/drawing/2014/main" id="{ED7B0D55-98C7-533A-B9E4-CCF3DB30D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278" y="1050825"/>
              <a:ext cx="3574608" cy="23813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5598D3-589B-2D0F-DFAB-E7CD1A470233}"/>
                </a:ext>
              </a:extLst>
            </p:cNvPr>
            <p:cNvSpPr txBox="1"/>
            <p:nvPr/>
          </p:nvSpPr>
          <p:spPr>
            <a:xfrm>
              <a:off x="5081286" y="3432183"/>
              <a:ext cx="3769637" cy="830997"/>
            </a:xfrm>
            <a:prstGeom prst="rect">
              <a:avLst/>
            </a:prstGeom>
            <a:noFill/>
          </p:spPr>
          <p:txBody>
            <a:bodyPr wrap="square" rtlCol="0">
              <a:spAutoFit/>
            </a:bodyPr>
            <a:lstStyle/>
            <a:p>
              <a:r>
                <a:rPr lang="en-GB" sz="1200" dirty="0">
                  <a:latin typeface="Helvetica" pitchFamily="2" charset="0"/>
                  <a:hlinkClick r:id="rId3"/>
                </a:rPr>
                <a:t>Portrait of Guido Van Rossum </a:t>
              </a:r>
              <a:r>
                <a:rPr lang="en-GB" sz="1200" dirty="0">
                  <a:latin typeface="Helvetica" pitchFamily="2" charset="0"/>
                </a:rPr>
                <a:t>at the Dropbox headquarters in 2014. Taken by San Francisco based photographer Dan Stroud. Licensed under </a:t>
              </a:r>
              <a:r>
                <a:rPr lang="en-GB" sz="1200" dirty="0">
                  <a:latin typeface="Helvetica" pitchFamily="2" charset="0"/>
                  <a:hlinkClick r:id="rId4"/>
                </a:rPr>
                <a:t>CC BY-SA 4.0</a:t>
              </a:r>
              <a:r>
                <a:rPr lang="en-GB" sz="1200" dirty="0">
                  <a:latin typeface="Helvetica" pitchFamily="2" charset="0"/>
                </a:rPr>
                <a:t>.</a:t>
              </a:r>
              <a:endParaRPr lang="en-US" sz="1200" dirty="0">
                <a:latin typeface="Helvetica" pitchFamily="2" charset="0"/>
              </a:endParaRPr>
            </a:p>
          </p:txBody>
        </p:sp>
      </p:grpSp>
      <p:pic>
        <p:nvPicPr>
          <p:cNvPr id="7" name="Graphic 6">
            <a:extLst>
              <a:ext uri="{FF2B5EF4-FFF2-40B4-BE49-F238E27FC236}">
                <a16:creationId xmlns:a16="http://schemas.microsoft.com/office/drawing/2014/main" id="{5CFB4A42-2463-A213-7FD2-E56C1DAA5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9533" y="217971"/>
            <a:ext cx="1629547" cy="1629547"/>
          </a:xfrm>
          <a:prstGeom prst="rect">
            <a:avLst/>
          </a:prstGeom>
        </p:spPr>
      </p:pic>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What is it?</a:t>
            </a:r>
          </a:p>
        </p:txBody>
      </p:sp>
    </p:spTree>
    <p:extLst>
      <p:ext uri="{BB962C8B-B14F-4D97-AF65-F5344CB8AC3E}">
        <p14:creationId xmlns:p14="http://schemas.microsoft.com/office/powerpoint/2010/main" val="312266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Example programs</a:t>
            </a: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8" y="1723797"/>
            <a:ext cx="8101622"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Courier" pitchFamily="2" charset="0"/>
              </a:rPr>
              <a:t>00_fahreneit_to_celsius.py</a:t>
            </a:r>
          </a:p>
          <a:p>
            <a:pPr marL="285750" indent="-285750">
              <a:buFont typeface="Wingdings" pitchFamily="2" charset="2"/>
              <a:buChar char="§"/>
            </a:pPr>
            <a:r>
              <a:rPr lang="en-GB" sz="1600" dirty="0">
                <a:latin typeface="Helvetica" pitchFamily="2" charset="0"/>
              </a:rPr>
              <a:t>Request input from user in Fahrenheit, perform Celsius conversion, report the result</a:t>
            </a:r>
          </a:p>
          <a:p>
            <a:pPr marL="285750" indent="-285750">
              <a:buFont typeface="Wingdings" pitchFamily="2" charset="2"/>
              <a:buChar char="§"/>
            </a:pPr>
            <a:endParaRPr lang="en-GB" sz="1600" dirty="0">
              <a:latin typeface="Helvetica" pitchFamily="2" charset="0"/>
            </a:endParaRPr>
          </a:p>
          <a:p>
            <a:pPr marL="285750" indent="-285750">
              <a:buFont typeface="Wingdings" pitchFamily="2" charset="2"/>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p:txBody>
      </p:sp>
      <p:pic>
        <p:nvPicPr>
          <p:cNvPr id="9" name="Picture 8" descr="Text&#10;&#10;Description automatically generated">
            <a:extLst>
              <a:ext uri="{FF2B5EF4-FFF2-40B4-BE49-F238E27FC236}">
                <a16:creationId xmlns:a16="http://schemas.microsoft.com/office/drawing/2014/main" id="{7E16AE5C-4B61-7A54-EB0A-5E6D18D42BCA}"/>
              </a:ext>
            </a:extLst>
          </p:cNvPr>
          <p:cNvPicPr>
            <a:picLocks noChangeAspect="1"/>
          </p:cNvPicPr>
          <p:nvPr/>
        </p:nvPicPr>
        <p:blipFill>
          <a:blip r:embed="rId2"/>
          <a:stretch>
            <a:fillRect/>
          </a:stretch>
        </p:blipFill>
        <p:spPr>
          <a:xfrm>
            <a:off x="1136420" y="1934413"/>
            <a:ext cx="6871160" cy="3302418"/>
          </a:xfrm>
          <a:prstGeom prst="rect">
            <a:avLst/>
          </a:prstGeom>
        </p:spPr>
      </p:pic>
    </p:spTree>
    <p:extLst>
      <p:ext uri="{BB962C8B-B14F-4D97-AF65-F5344CB8AC3E}">
        <p14:creationId xmlns:p14="http://schemas.microsoft.com/office/powerpoint/2010/main" val="3661379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Example programs</a:t>
            </a: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8" y="1723797"/>
            <a:ext cx="3940319"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Courier" pitchFamily="2" charset="0"/>
              </a:rPr>
              <a:t>00_number_guessing_game.py</a:t>
            </a:r>
          </a:p>
          <a:p>
            <a:pPr marL="694081" lvl="1" indent="-285750" algn="l">
              <a:buFont typeface="System Font Regular"/>
              <a:buChar char="—"/>
            </a:pPr>
            <a:r>
              <a:rPr lang="en-GB" sz="1600" dirty="0">
                <a:solidFill>
                  <a:schemeClr val="bg1">
                    <a:lumMod val="50000"/>
                  </a:schemeClr>
                </a:solidFill>
                <a:latin typeface="Helvetica" pitchFamily="2" charset="0"/>
              </a:rPr>
              <a:t>Generate a random number between 1 and 100</a:t>
            </a:r>
          </a:p>
          <a:p>
            <a:pPr marL="694081" lvl="1" indent="-285750" algn="l">
              <a:buFont typeface="System Font Regular"/>
              <a:buChar char="—"/>
            </a:pPr>
            <a:r>
              <a:rPr lang="en-GB" sz="1600" dirty="0">
                <a:solidFill>
                  <a:schemeClr val="bg1">
                    <a:lumMod val="50000"/>
                  </a:schemeClr>
                </a:solidFill>
                <a:latin typeface="Helvetica" pitchFamily="2" charset="0"/>
              </a:rPr>
              <a:t>Ask the user to guess the number</a:t>
            </a:r>
          </a:p>
          <a:p>
            <a:pPr marL="694081" lvl="1" indent="-285750" algn="l">
              <a:buFont typeface="System Font Regular"/>
              <a:buChar char="—"/>
            </a:pPr>
            <a:r>
              <a:rPr lang="en-GB" sz="1600" dirty="0">
                <a:solidFill>
                  <a:schemeClr val="bg1">
                    <a:lumMod val="50000"/>
                  </a:schemeClr>
                </a:solidFill>
                <a:latin typeface="Helvetica" pitchFamily="2" charset="0"/>
              </a:rPr>
              <a:t>Inform the user whether their guess was too high or too low</a:t>
            </a:r>
          </a:p>
          <a:p>
            <a:pPr marL="694081" lvl="1" indent="-285750" algn="l">
              <a:buFont typeface="System Font Regular"/>
              <a:buChar char="—"/>
            </a:pPr>
            <a:r>
              <a:rPr lang="en-GB" sz="1600" dirty="0">
                <a:solidFill>
                  <a:schemeClr val="bg1">
                    <a:lumMod val="50000"/>
                  </a:schemeClr>
                </a:solidFill>
                <a:latin typeface="Helvetica" pitchFamily="2" charset="0"/>
              </a:rPr>
              <a:t>Repeat process until the guess is correct</a:t>
            </a:r>
          </a:p>
          <a:p>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p:txBody>
      </p:sp>
      <p:pic>
        <p:nvPicPr>
          <p:cNvPr id="5" name="Picture 4">
            <a:extLst>
              <a:ext uri="{FF2B5EF4-FFF2-40B4-BE49-F238E27FC236}">
                <a16:creationId xmlns:a16="http://schemas.microsoft.com/office/drawing/2014/main" id="{F32F7B55-933A-9291-ECC3-BBED6533E225}"/>
              </a:ext>
            </a:extLst>
          </p:cNvPr>
          <p:cNvPicPr>
            <a:picLocks noChangeAspect="1"/>
          </p:cNvPicPr>
          <p:nvPr/>
        </p:nvPicPr>
        <p:blipFill>
          <a:blip r:embed="rId2"/>
          <a:stretch>
            <a:fillRect/>
          </a:stretch>
        </p:blipFill>
        <p:spPr>
          <a:xfrm>
            <a:off x="4274007" y="517978"/>
            <a:ext cx="4068392" cy="4630285"/>
          </a:xfrm>
          <a:prstGeom prst="rect">
            <a:avLst/>
          </a:prstGeom>
        </p:spPr>
      </p:pic>
    </p:spTree>
    <p:extLst>
      <p:ext uri="{BB962C8B-B14F-4D97-AF65-F5344CB8AC3E}">
        <p14:creationId xmlns:p14="http://schemas.microsoft.com/office/powerpoint/2010/main" val="405062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Example programs</a:t>
            </a: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8" y="1723797"/>
            <a:ext cx="3940319"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Courier" pitchFamily="2" charset="0"/>
              </a:rPr>
              <a:t>00_check_prime_number.py</a:t>
            </a:r>
          </a:p>
          <a:p>
            <a:pPr marL="694081" lvl="1" indent="-285750" algn="l">
              <a:buFont typeface="System Font Regular"/>
              <a:buChar char="—"/>
            </a:pPr>
            <a:r>
              <a:rPr lang="en-GB" sz="1600" dirty="0">
                <a:solidFill>
                  <a:schemeClr val="bg1">
                    <a:lumMod val="50000"/>
                  </a:schemeClr>
                </a:solidFill>
                <a:latin typeface="Helvetica" pitchFamily="2" charset="0"/>
              </a:rPr>
              <a:t>Ask user to input a number</a:t>
            </a:r>
          </a:p>
          <a:p>
            <a:pPr marL="694081" lvl="1" indent="-285750" algn="l">
              <a:buFont typeface="System Font Regular"/>
              <a:buChar char="—"/>
            </a:pPr>
            <a:r>
              <a:rPr lang="en-GB" sz="1600" dirty="0">
                <a:solidFill>
                  <a:schemeClr val="bg1">
                    <a:lumMod val="50000"/>
                  </a:schemeClr>
                </a:solidFill>
                <a:latin typeface="Helvetica" pitchFamily="2" charset="0"/>
              </a:rPr>
              <a:t>Check if the number has a factor other than 1 and itself</a:t>
            </a:r>
          </a:p>
          <a:p>
            <a:pPr marL="694081" lvl="1" indent="-285750" algn="l">
              <a:buFont typeface="System Font Regular"/>
              <a:buChar char="—"/>
            </a:pPr>
            <a:r>
              <a:rPr lang="en-GB" sz="1600" dirty="0">
                <a:solidFill>
                  <a:schemeClr val="bg1">
                    <a:lumMod val="50000"/>
                  </a:schemeClr>
                </a:solidFill>
                <a:latin typeface="Helvetica" pitchFamily="2" charset="0"/>
              </a:rPr>
              <a:t>Report whether the number is prime</a:t>
            </a:r>
          </a:p>
          <a:p>
            <a:pPr marL="285750" indent="-285750">
              <a:buFont typeface="Wingdings" pitchFamily="2" charset="2"/>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p:txBody>
      </p:sp>
      <p:pic>
        <p:nvPicPr>
          <p:cNvPr id="6" name="Picture 5" descr="Text&#10;&#10;Description automatically generated">
            <a:extLst>
              <a:ext uri="{FF2B5EF4-FFF2-40B4-BE49-F238E27FC236}">
                <a16:creationId xmlns:a16="http://schemas.microsoft.com/office/drawing/2014/main" id="{913EB51D-8E9F-3FD8-7801-64F349ED4BCD}"/>
              </a:ext>
            </a:extLst>
          </p:cNvPr>
          <p:cNvPicPr>
            <a:picLocks noChangeAspect="1"/>
          </p:cNvPicPr>
          <p:nvPr/>
        </p:nvPicPr>
        <p:blipFill>
          <a:blip r:embed="rId2"/>
          <a:stretch>
            <a:fillRect/>
          </a:stretch>
        </p:blipFill>
        <p:spPr>
          <a:xfrm>
            <a:off x="4218099" y="545597"/>
            <a:ext cx="4180208" cy="4626000"/>
          </a:xfrm>
          <a:prstGeom prst="rect">
            <a:avLst/>
          </a:prstGeom>
        </p:spPr>
      </p:pic>
    </p:spTree>
    <p:extLst>
      <p:ext uri="{BB962C8B-B14F-4D97-AF65-F5344CB8AC3E}">
        <p14:creationId xmlns:p14="http://schemas.microsoft.com/office/powerpoint/2010/main" val="773684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What is it used for?</a:t>
            </a: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6" y="1723797"/>
            <a:ext cx="6852441"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Web development</a:t>
            </a:r>
          </a:p>
          <a:p>
            <a:pPr marL="694081" lvl="1" indent="-285750" algn="l">
              <a:buFont typeface="System Font Regular"/>
              <a:buChar char="—"/>
            </a:pPr>
            <a:r>
              <a:rPr lang="en-GB" sz="1600" dirty="0">
                <a:solidFill>
                  <a:schemeClr val="bg1">
                    <a:lumMod val="50000"/>
                  </a:schemeClr>
                </a:solidFill>
                <a:latin typeface="Helvetica" pitchFamily="2" charset="0"/>
              </a:rPr>
              <a:t>e.g., Dropbox, Google, Spotify, Instagram, Netflix, Uber, Reddit</a:t>
            </a:r>
          </a:p>
          <a:p>
            <a:pPr marL="285750" indent="-285750">
              <a:buFont typeface="Wingdings" pitchFamily="2" charset="2"/>
              <a:buChar char="§"/>
            </a:pPr>
            <a:r>
              <a:rPr lang="en-US" sz="1600" dirty="0">
                <a:latin typeface="Helvetica" pitchFamily="2" charset="0"/>
              </a:rPr>
              <a:t>AI and machine learning</a:t>
            </a:r>
          </a:p>
          <a:p>
            <a:pPr marL="694081" lvl="1" indent="-285750" algn="l">
              <a:buFont typeface="System Font Regular"/>
              <a:buChar char="—"/>
            </a:pPr>
            <a:r>
              <a:rPr lang="en-GB" sz="1600" dirty="0">
                <a:solidFill>
                  <a:schemeClr val="bg1">
                    <a:lumMod val="50000"/>
                  </a:schemeClr>
                </a:solidFill>
                <a:latin typeface="Helvetica" pitchFamily="2" charset="0"/>
              </a:rPr>
              <a:t>e.g., </a:t>
            </a:r>
            <a:r>
              <a:rPr lang="en-US" sz="1600" dirty="0">
                <a:latin typeface="Helvetica" pitchFamily="2" charset="0"/>
              </a:rPr>
              <a:t>Google, Facebook, AstraZeneca, </a:t>
            </a:r>
            <a:r>
              <a:rPr lang="en-US" sz="1600" dirty="0" err="1">
                <a:latin typeface="Helvetica" pitchFamily="2" charset="0"/>
              </a:rPr>
              <a:t>Exscientia</a:t>
            </a:r>
            <a:endParaRPr lang="en-US" sz="1600" dirty="0">
              <a:latin typeface="Helvetica" pitchFamily="2" charset="0"/>
            </a:endParaRPr>
          </a:p>
          <a:p>
            <a:pPr marL="285750" indent="-285750">
              <a:buFont typeface="Wingdings" pitchFamily="2" charset="2"/>
              <a:buChar char="§"/>
            </a:pPr>
            <a:r>
              <a:rPr lang="en-US" sz="1600" dirty="0">
                <a:latin typeface="Helvetica" pitchFamily="2" charset="0"/>
              </a:rPr>
              <a:t>Data analytics and visualization</a:t>
            </a:r>
          </a:p>
          <a:p>
            <a:pPr marL="694081" lvl="1" indent="-285750" algn="l">
              <a:buFont typeface="System Font Regular"/>
              <a:buChar char="—"/>
            </a:pPr>
            <a:r>
              <a:rPr lang="en-GB" sz="1600" dirty="0">
                <a:solidFill>
                  <a:schemeClr val="bg1">
                    <a:lumMod val="50000"/>
                  </a:schemeClr>
                </a:solidFill>
                <a:latin typeface="Helvetica" pitchFamily="2" charset="0"/>
              </a:rPr>
              <a:t>e.g., </a:t>
            </a:r>
            <a:r>
              <a:rPr lang="en-US" sz="1600" dirty="0">
                <a:latin typeface="Helvetica" pitchFamily="2" charset="0"/>
              </a:rPr>
              <a:t>Universities, businesses, tech startups</a:t>
            </a:r>
          </a:p>
          <a:p>
            <a:pPr marL="285750" indent="-285750">
              <a:buFont typeface="Wingdings" pitchFamily="2" charset="2"/>
              <a:buChar char="§"/>
            </a:pPr>
            <a:r>
              <a:rPr lang="en-US" sz="1600" dirty="0">
                <a:latin typeface="Helvetica" pitchFamily="2" charset="0"/>
              </a:rPr>
              <a:t>Game development</a:t>
            </a:r>
          </a:p>
          <a:p>
            <a:pPr marL="694081" lvl="1" indent="-285750" algn="l">
              <a:buFont typeface="System Font Regular"/>
              <a:buChar char="—"/>
            </a:pPr>
            <a:r>
              <a:rPr lang="en-GB" sz="1600" dirty="0">
                <a:solidFill>
                  <a:schemeClr val="bg1">
                    <a:lumMod val="50000"/>
                  </a:schemeClr>
                </a:solidFill>
                <a:latin typeface="Helvetica" pitchFamily="2" charset="0"/>
              </a:rPr>
              <a:t>e.g., </a:t>
            </a:r>
            <a:r>
              <a:rPr lang="en-US" sz="1600" dirty="0">
                <a:latin typeface="Helvetica" pitchFamily="2" charset="0"/>
              </a:rPr>
              <a:t>World of Tanks, Sims 4, </a:t>
            </a:r>
            <a:r>
              <a:rPr lang="en-US" sz="1600" dirty="0" err="1">
                <a:latin typeface="Helvetica" pitchFamily="2" charset="0"/>
              </a:rPr>
              <a:t>Battelfield</a:t>
            </a:r>
            <a:r>
              <a:rPr lang="en-US" sz="1600" dirty="0">
                <a:latin typeface="Helvetica" pitchFamily="2" charset="0"/>
              </a:rPr>
              <a:t> II, Civilization IV</a:t>
            </a:r>
          </a:p>
          <a:p>
            <a:pPr marL="285750" indent="-285750">
              <a:buFont typeface="Wingdings" pitchFamily="2" charset="2"/>
              <a:buChar char="§"/>
            </a:pPr>
            <a:r>
              <a:rPr lang="en-US" sz="1600" dirty="0">
                <a:latin typeface="Helvetica" pitchFamily="2" charset="0"/>
              </a:rPr>
              <a:t>Finance</a:t>
            </a:r>
          </a:p>
          <a:p>
            <a:pPr marL="694081" lvl="1" indent="-285750" algn="l">
              <a:buFont typeface="System Font Regular"/>
              <a:buChar char="—"/>
            </a:pPr>
            <a:r>
              <a:rPr lang="en-GB" sz="1600" dirty="0">
                <a:solidFill>
                  <a:schemeClr val="bg1">
                    <a:lumMod val="50000"/>
                  </a:schemeClr>
                </a:solidFill>
                <a:latin typeface="Helvetica" pitchFamily="2" charset="0"/>
              </a:rPr>
              <a:t>e.g.,</a:t>
            </a:r>
            <a:r>
              <a:rPr lang="en-US" sz="1600" dirty="0">
                <a:latin typeface="Helvetica" pitchFamily="2" charset="0"/>
              </a:rPr>
              <a:t> </a:t>
            </a:r>
            <a:r>
              <a:rPr lang="en-US" sz="1600" dirty="0" err="1">
                <a:latin typeface="Helvetica" pitchFamily="2" charset="0"/>
              </a:rPr>
              <a:t>OpenBB</a:t>
            </a:r>
            <a:r>
              <a:rPr lang="en-US" sz="1600" dirty="0">
                <a:latin typeface="Helvetica" pitchFamily="2" charset="0"/>
              </a:rPr>
              <a:t>, cryptocurrency, banking software</a:t>
            </a:r>
          </a:p>
          <a:p>
            <a:endParaRPr lang="en-US" sz="1600" dirty="0">
              <a:latin typeface="Helvetica" pitchFamily="2" charset="0"/>
            </a:endParaRPr>
          </a:p>
        </p:txBody>
      </p:sp>
    </p:spTree>
    <p:extLst>
      <p:ext uri="{BB962C8B-B14F-4D97-AF65-F5344CB8AC3E}">
        <p14:creationId xmlns:p14="http://schemas.microsoft.com/office/powerpoint/2010/main" val="283796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a:latin typeface="Helvetica" pitchFamily="2" charset="0"/>
              </a:rPr>
              <a:t>Python</a:t>
            </a:r>
            <a:endParaRPr lang="en-US" dirty="0">
              <a:latin typeface="Helvetica" pitchFamily="2" charset="0"/>
            </a:endParaRP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a:latin typeface="Helvetica" pitchFamily="2" charset="0"/>
              </a:rPr>
              <a:t>What is it used for?</a:t>
            </a:r>
            <a:endParaRPr lang="en-US" sz="2300" dirty="0">
              <a:latin typeface="Helvetica" pitchFamily="2" charset="0"/>
            </a:endParaRP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6" y="1723797"/>
            <a:ext cx="6852441" cy="3122841"/>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Hobbies</a:t>
            </a:r>
          </a:p>
          <a:p>
            <a:pPr marL="694081" lvl="1" indent="-285750" algn="l">
              <a:buFont typeface="System Font Regular"/>
              <a:buChar char="—"/>
            </a:pPr>
            <a:r>
              <a:rPr lang="en-GB" sz="1600" dirty="0">
                <a:latin typeface="Helvetica" pitchFamily="2" charset="0"/>
              </a:rPr>
              <a:t>Raspberry Pi microcomputer</a:t>
            </a:r>
          </a:p>
          <a:p>
            <a:pPr marL="694081" lvl="1" indent="-285750" algn="l">
              <a:buFont typeface="System Font Regular"/>
              <a:buChar char="—"/>
            </a:pPr>
            <a:r>
              <a:rPr lang="en-GB" sz="1600" dirty="0">
                <a:latin typeface="Helvetica" pitchFamily="2" charset="0"/>
              </a:rPr>
              <a:t>Robots and robotic arms</a:t>
            </a:r>
          </a:p>
          <a:p>
            <a:pPr marL="694081" lvl="1" indent="-285750" algn="l">
              <a:buFont typeface="System Font Regular"/>
              <a:buChar char="—"/>
            </a:pPr>
            <a:r>
              <a:rPr lang="en-GB" sz="1600" dirty="0">
                <a:latin typeface="Helvetica" pitchFamily="2" charset="0"/>
              </a:rPr>
              <a:t>Wildlife cameras</a:t>
            </a:r>
          </a:p>
          <a:p>
            <a:pPr marL="694081" lvl="1" indent="-285750" algn="l">
              <a:buFont typeface="System Font Regular"/>
              <a:buChar char="—"/>
            </a:pPr>
            <a:r>
              <a:rPr lang="en-GB" sz="1600" dirty="0">
                <a:latin typeface="Helvetica" pitchFamily="2" charset="0"/>
              </a:rPr>
              <a:t>Environmental sensors</a:t>
            </a:r>
          </a:p>
          <a:p>
            <a:pPr marL="694081" lvl="1" indent="-285750" algn="l">
              <a:buFont typeface="System Font Regular"/>
              <a:buChar char="—"/>
            </a:pPr>
            <a:r>
              <a:rPr lang="en-GB" sz="1600" dirty="0">
                <a:latin typeface="Helvetica" pitchFamily="2" charset="0"/>
              </a:rPr>
              <a:t>Home automation</a:t>
            </a:r>
          </a:p>
          <a:p>
            <a:pPr marL="694081" lvl="1" indent="-285750" algn="l">
              <a:buFont typeface="System Font Regular"/>
              <a:buChar char="—"/>
            </a:pPr>
            <a:endParaRPr lang="en-GB" sz="1600" dirty="0">
              <a:latin typeface="Helvetica" pitchFamily="2" charset="0"/>
            </a:endParaRPr>
          </a:p>
          <a:p>
            <a:pPr marL="694081" lvl="1" indent="-285750" algn="l">
              <a:buFont typeface="System Font Regular"/>
              <a:buChar char="—"/>
            </a:pPr>
            <a:endParaRPr lang="en-GB" sz="1600" dirty="0">
              <a:latin typeface="Helvetica" pitchFamily="2" charset="0"/>
            </a:endParaRPr>
          </a:p>
          <a:p>
            <a:endParaRPr lang="en-US" sz="1600" dirty="0">
              <a:latin typeface="Helvetica" pitchFamily="2" charset="0"/>
            </a:endParaRPr>
          </a:p>
        </p:txBody>
      </p:sp>
      <p:pic>
        <p:nvPicPr>
          <p:cNvPr id="7" name="Picture 6" descr="A picture containing electronics, circuit&#10;&#10;Description automatically generated">
            <a:extLst>
              <a:ext uri="{FF2B5EF4-FFF2-40B4-BE49-F238E27FC236}">
                <a16:creationId xmlns:a16="http://schemas.microsoft.com/office/drawing/2014/main" id="{FFF51B1D-9DD7-B55F-3156-E8C0D1C370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125" b="95326" l="4000" r="99083">
                        <a14:foregroundMark x1="81417" y1="71813" x2="92750" y2="58215"/>
                        <a14:foregroundMark x1="92750" y1="58215" x2="92750" y2="41643"/>
                        <a14:foregroundMark x1="95500" y1="43201" x2="96667" y2="57790"/>
                        <a14:foregroundMark x1="40083" y1="18272" x2="38833" y2="24504"/>
                        <a14:foregroundMark x1="12583" y1="48442" x2="12833" y2="33853"/>
                        <a14:foregroundMark x1="4000" y1="40652" x2="4000" y2="40652"/>
                        <a14:foregroundMark x1="43420" y1="82091" x2="51167" y2="88385"/>
                        <a14:foregroundMark x1="38440" y1="78045" x2="38963" y2="78470"/>
                        <a14:foregroundMark x1="38124" y1="77788" x2="38440" y2="78045"/>
                        <a14:foregroundMark x1="51167" y1="88385" x2="60917" y2="90085"/>
                        <a14:foregroundMark x1="85690" y1="70230" x2="96083" y2="61473"/>
                        <a14:foregroundMark x1="59929" y1="91936" x2="68821" y2="84444"/>
                        <a14:foregroundMark x1="78333" y1="33853" x2="51667" y2="8640"/>
                        <a14:foregroundMark x1="51667" y1="8640" x2="44333" y2="6374"/>
                        <a14:foregroundMark x1="77083" y1="33428" x2="53083" y2="9490"/>
                        <a14:foregroundMark x1="53083" y1="9490" x2="44667" y2="6799"/>
                        <a14:foregroundMark x1="57250" y1="14589" x2="70250" y2="26771"/>
                        <a14:foregroundMark x1="70250" y1="26771" x2="45250" y2="5241"/>
                        <a14:foregroundMark x1="45250" y1="5241" x2="50167" y2="10482"/>
                        <a14:foregroundMark x1="96083" y1="42210" x2="96667" y2="42776"/>
                        <a14:foregroundMark x1="97000" y1="42210" x2="97333" y2="43201"/>
                        <a14:foregroundMark x1="10296" y1="32436" x2="6833" y2="35552"/>
                        <a14:foregroundMark x1="11083" y1="31728" x2="10296" y2="32436"/>
                        <a14:foregroundMark x1="44917" y1="10340" x2="46333" y2="2125"/>
                        <a14:foregroundMark x1="47083" y1="3824" x2="47250" y2="7790"/>
                        <a14:foregroundMark x1="48167" y1="2266" x2="48583" y2="8074"/>
                        <a14:foregroundMark x1="49833" y1="3824" x2="50000" y2="11898"/>
                        <a14:foregroundMark x1="50917" y1="6232" x2="50917" y2="14589"/>
                        <a14:foregroundMark x1="52583" y1="8640" x2="52750" y2="14589"/>
                        <a14:foregroundMark x1="50583" y1="7790" x2="51000" y2="14306"/>
                        <a14:foregroundMark x1="85967" y1="70747" x2="97833" y2="58924"/>
                        <a14:foregroundMark x1="98030" y1="59348" x2="98820" y2="61048"/>
                        <a14:foregroundMark x1="97833" y1="58924" x2="98030" y2="59348"/>
                        <a14:foregroundMark x1="97667" y1="55099" x2="97667" y2="55099"/>
                        <a14:foregroundMark x1="97583" y1="51983" x2="97583" y2="51983"/>
                        <a14:foregroundMark x1="97083" y1="51983" x2="97083" y2="51983"/>
                        <a14:foregroundMark x1="97083" y1="50425" x2="97083" y2="50425"/>
                        <a14:foregroundMark x1="97583" y1="49150" x2="97583" y2="49150"/>
                        <a14:foregroundMark x1="97583" y1="47875" x2="97583" y2="47875"/>
                        <a14:foregroundMark x1="97583" y1="46317" x2="97583" y2="46317"/>
                        <a14:foregroundMark x1="96917" y1="60057" x2="96917" y2="60057"/>
                        <a14:foregroundMark x1="97250" y1="58782" x2="96500" y2="60340"/>
                        <a14:foregroundMark x1="76750" y1="31728" x2="76750" y2="31728"/>
                        <a14:foregroundMark x1="76750" y1="30170" x2="76750" y2="30170"/>
                        <a14:foregroundMark x1="74333" y1="30170" x2="74333" y2="30170"/>
                        <a14:foregroundMark x1="74917" y1="29178" x2="74917" y2="29178"/>
                        <a14:foregroundMark x1="72333" y1="27337" x2="72333" y2="27337"/>
                        <a14:foregroundMark x1="73083" y1="27620" x2="73083" y2="27620"/>
                        <a14:foregroundMark x1="67583" y1="22805" x2="67583" y2="22805"/>
                        <a14:foregroundMark x1="66667" y1="21813" x2="66667" y2="21813"/>
                        <a14:foregroundMark x1="65000" y1="19688" x2="65000" y2="19688"/>
                        <a14:foregroundMark x1="59583" y1="14306" x2="62167" y2="16856"/>
                        <a14:foregroundMark x1="62083" y1="16431" x2="64667" y2="19688"/>
                        <a14:foregroundMark x1="65417" y1="18980" x2="66833" y2="21530"/>
                        <a14:foregroundMark x1="67250" y1="21246" x2="69250" y2="23654"/>
                        <a14:foregroundMark x1="69417" y1="23654" x2="71417" y2="26487"/>
                        <a14:foregroundMark x1="72167" y1="26487" x2="74167" y2="28895"/>
                        <a14:foregroundMark x1="75250" y1="28895" x2="77167" y2="29887"/>
                        <a14:foregroundMark x1="58667" y1="14873" x2="50917" y2="5949"/>
                        <a14:foregroundMark x1="97083" y1="59348" x2="95417" y2="62465"/>
                        <a14:foregroundMark x1="72417" y1="79887" x2="72417" y2="79887"/>
                        <a14:foregroundMark x1="70750" y1="81161" x2="70750" y2="81161"/>
                        <a14:foregroundMark x1="15667" y1="56374" x2="15667" y2="56374"/>
                        <a14:foregroundMark x1="17667" y1="56941" x2="15083" y2="54391"/>
                        <a14:foregroundMark x1="26417" y1="66006" x2="23000" y2="62606"/>
                        <a14:foregroundMark x1="54833" y1="93626" x2="55917" y2="93626"/>
                        <a14:foregroundMark x1="57583" y1="92351" x2="53333" y2="91501"/>
                        <a14:backgroundMark x1="99083" y1="59348" x2="99083" y2="59348"/>
                        <a14:backgroundMark x1="98583" y1="61898" x2="98583" y2="61898"/>
                        <a14:backgroundMark x1="98167" y1="61331" x2="98167" y2="61331"/>
                        <a14:backgroundMark x1="98167" y1="63173" x2="98583" y2="61615"/>
                        <a14:backgroundMark x1="98333" y1="61048" x2="98333" y2="62890"/>
                        <a14:backgroundMark x1="8667" y1="32436" x2="8667" y2="32436"/>
                        <a14:backgroundMark x1="9750" y1="32295" x2="9750" y2="32295"/>
                        <a14:backgroundMark x1="40500" y1="82720" x2="40500" y2="82720"/>
                        <a14:backgroundMark x1="38833" y1="80312" x2="51167" y2="92351"/>
                        <a14:backgroundMark x1="58057" y1="93711" x2="60500" y2="94193"/>
                        <a14:backgroundMark x1="51167" y1="92351" x2="53811" y2="92873"/>
                        <a14:backgroundMark x1="42750" y1="84278" x2="38500" y2="79887"/>
                        <a14:backgroundMark x1="40000" y1="80878" x2="40000" y2="80878"/>
                        <a14:backgroundMark x1="38000" y1="78754" x2="38000" y2="78754"/>
                        <a14:backgroundMark x1="38167" y1="78470" x2="38167" y2="78470"/>
                        <a14:backgroundMark x1="85583" y1="71246" x2="85583" y2="71246"/>
                        <a14:backgroundMark x1="86083" y1="70963" x2="69417" y2="85552"/>
                        <a14:backgroundMark x1="41083" y1="85552" x2="40917" y2="82436"/>
                        <a14:backgroundMark x1="37917" y1="78754" x2="37917" y2="78754"/>
                        <a14:backgroundMark x1="37750" y1="78329" x2="37750" y2="78329"/>
                        <a14:backgroundMark x1="37750" y1="78329" x2="37750" y2="78329"/>
                        <a14:backgroundMark x1="37750" y1="78329" x2="37750" y2="78329"/>
                        <a14:backgroundMark x1="37917" y1="78045" x2="37917" y2="78045"/>
                        <a14:backgroundMark x1="37917" y1="78045" x2="37417" y2="79603"/>
                        <a14:backgroundMark x1="38917" y1="81161" x2="37750" y2="78470"/>
                      </a14:backgroundRemoval>
                    </a14:imgEffect>
                  </a14:imgLayer>
                </a14:imgProps>
              </a:ext>
            </a:extLst>
          </a:blip>
          <a:stretch>
            <a:fillRect/>
          </a:stretch>
        </p:blipFill>
        <p:spPr>
          <a:xfrm>
            <a:off x="3359090" y="311435"/>
            <a:ext cx="2302758" cy="1354789"/>
          </a:xfrm>
          <a:prstGeom prst="rect">
            <a:avLst/>
          </a:prstGeom>
        </p:spPr>
      </p:pic>
      <p:pic>
        <p:nvPicPr>
          <p:cNvPr id="1034" name="Picture 10" descr="Projects | Computer coding for kids and teens | Raspberry Pi">
            <a:extLst>
              <a:ext uri="{FF2B5EF4-FFF2-40B4-BE49-F238E27FC236}">
                <a16:creationId xmlns:a16="http://schemas.microsoft.com/office/drawing/2014/main" id="{09DC4362-7E04-BC7F-F036-76040CE02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5221" y="1666224"/>
            <a:ext cx="2267910" cy="1700933"/>
          </a:xfrm>
          <a:prstGeom prst="rect">
            <a:avLst/>
          </a:prstGeom>
          <a:noFill/>
          <a:effectLst>
            <a:softEdge rad="52444"/>
          </a:effectLst>
          <a:extLst>
            <a:ext uri="{909E8E84-426E-40DD-AFC4-6F175D3DCCD1}">
              <a14:hiddenFill xmlns:a14="http://schemas.microsoft.com/office/drawing/2010/main">
                <a:solidFill>
                  <a:srgbClr val="FFFFFF"/>
                </a:solidFill>
              </a14:hiddenFill>
            </a:ext>
          </a:extLst>
        </p:spPr>
      </p:pic>
      <p:pic>
        <p:nvPicPr>
          <p:cNvPr id="1036" name="Picture 12" descr="The Nest Box: DIY Springwatch with Raspberry Pi - Raspberry Pi">
            <a:extLst>
              <a:ext uri="{FF2B5EF4-FFF2-40B4-BE49-F238E27FC236}">
                <a16:creationId xmlns:a16="http://schemas.microsoft.com/office/drawing/2014/main" id="{0F1143D7-5E9E-EC24-553B-AB415BB54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5221" y="3310808"/>
            <a:ext cx="2267910" cy="1573930"/>
          </a:xfrm>
          <a:prstGeom prst="rect">
            <a:avLst/>
          </a:prstGeom>
          <a:noFill/>
          <a:effectLst>
            <a:softEdge rad="52444"/>
          </a:effectLst>
          <a:extLst>
            <a:ext uri="{909E8E84-426E-40DD-AFC4-6F175D3DCCD1}">
              <a14:hiddenFill xmlns:a14="http://schemas.microsoft.com/office/drawing/2010/main">
                <a:solidFill>
                  <a:srgbClr val="FFFFFF"/>
                </a:solidFill>
              </a14:hiddenFill>
            </a:ext>
          </a:extLst>
        </p:spPr>
      </p:pic>
      <p:pic>
        <p:nvPicPr>
          <p:cNvPr id="1040" name="Picture 16" descr="Freenove Robot Dog Kit for Raspberry Pi 4 B 3 B+ B A+, Walking, Self  Balancing, Ball Tracing, Face Recognition, Ultrasonic Ranging, Camera Servo  (Raspberry Pi NOT Included) : Amazon.co.uk: Computers &amp;">
            <a:extLst>
              <a:ext uri="{FF2B5EF4-FFF2-40B4-BE49-F238E27FC236}">
                <a16:creationId xmlns:a16="http://schemas.microsoft.com/office/drawing/2014/main" id="{04235A07-6B06-97BF-A9E9-0935910A49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444" b="96000" l="423" r="96620">
                        <a14:foregroundMark x1="8732" y1="55333" x2="2958" y2="28667"/>
                        <a14:foregroundMark x1="2958" y1="28667" x2="5775" y2="13778"/>
                        <a14:foregroundMark x1="6901" y1="38000" x2="5915" y2="27111"/>
                        <a14:foregroundMark x1="49437" y1="90222" x2="46901" y2="96222"/>
                        <a14:foregroundMark x1="82254" y1="71111" x2="96620" y2="54444"/>
                        <a14:foregroundMark x1="96620" y1="54444" x2="92958" y2="39556"/>
                        <a14:foregroundMark x1="82394" y1="16444" x2="62958" y2="7778"/>
                        <a14:foregroundMark x1="62958" y1="7778" x2="59014" y2="21778"/>
                        <a14:foregroundMark x1="20563" y1="58444" x2="15634" y2="61111"/>
                        <a14:foregroundMark x1="14225" y1="60444" x2="14225" y2="60444"/>
                        <a14:foregroundMark x1="17746" y1="58667" x2="27042" y2="46889"/>
                        <a14:foregroundMark x1="4507" y1="53111" x2="3380" y2="48222"/>
                        <a14:foregroundMark x1="1127" y1="31111" x2="2113" y2="23111"/>
                        <a14:foregroundMark x1="1972" y1="21111" x2="1972" y2="21111"/>
                        <a14:foregroundMark x1="704" y1="21778" x2="704" y2="20667"/>
                        <a14:foregroundMark x1="2535" y1="20667" x2="1408" y2="30000"/>
                        <a14:foregroundMark x1="51549" y1="9111" x2="64507" y2="6667"/>
                        <a14:foregroundMark x1="54507" y1="7556" x2="54507" y2="7556"/>
                        <a14:foregroundMark x1="56056" y1="7556" x2="56056" y2="7556"/>
                        <a14:foregroundMark x1="57324" y1="6889" x2="57324" y2="6889"/>
                        <a14:foregroundMark x1="56901" y1="7333" x2="56901" y2="7333"/>
                        <a14:foregroundMark x1="78310" y1="7333" x2="71549" y2="3111"/>
                        <a14:foregroundMark x1="66620" y1="7111" x2="66620" y2="7111"/>
                        <a14:foregroundMark x1="62817" y1="6444" x2="57324" y2="8000"/>
                        <a14:foregroundMark x1="64225" y1="45333" x2="64225" y2="45333"/>
                        <a14:foregroundMark x1="64225" y1="45111" x2="64225" y2="45111"/>
                        <a14:foregroundMark x1="64507" y1="44667" x2="61549" y2="57111"/>
                        <a14:foregroundMark x1="57183" y1="47778" x2="61549" y2="44889"/>
                        <a14:foregroundMark x1="55352" y1="16667" x2="62254" y2="15111"/>
                        <a14:foregroundMark x1="55070" y1="5556" x2="69014" y2="7778"/>
                        <a14:foregroundMark x1="70423" y1="10667" x2="65915" y2="6000"/>
                        <a14:foregroundMark x1="85211" y1="2444" x2="82676" y2="6222"/>
                      </a14:backgroundRemoval>
                    </a14:imgEffect>
                  </a14:imgLayer>
                </a14:imgProps>
              </a:ext>
              <a:ext uri="{28A0092B-C50C-407E-A947-70E740481C1C}">
                <a14:useLocalDpi xmlns:a14="http://schemas.microsoft.com/office/drawing/2010/main" val="0"/>
              </a:ext>
            </a:extLst>
          </a:blip>
          <a:srcRect/>
          <a:stretch>
            <a:fillRect/>
          </a:stretch>
        </p:blipFill>
        <p:spPr bwMode="auto">
          <a:xfrm>
            <a:off x="3871107" y="3143356"/>
            <a:ext cx="2492154" cy="15794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aspberry Pi Robots - Dexter Industries">
            <a:extLst>
              <a:ext uri="{FF2B5EF4-FFF2-40B4-BE49-F238E27FC236}">
                <a16:creationId xmlns:a16="http://schemas.microsoft.com/office/drawing/2014/main" id="{F5D6F35D-B23E-7547-0664-1058571C2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3907" y="1734007"/>
            <a:ext cx="1215882" cy="11372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39D0CC0-507A-1918-2865-D3887742FC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222" t="3199" r="21855" b="13159"/>
          <a:stretch/>
        </p:blipFill>
        <p:spPr bwMode="auto">
          <a:xfrm>
            <a:off x="6725221" y="197688"/>
            <a:ext cx="2267909" cy="1525976"/>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50" name="Picture 26" descr="Enviro Plus at Raspberry Pi GPIO Pinout">
            <a:extLst>
              <a:ext uri="{FF2B5EF4-FFF2-40B4-BE49-F238E27FC236}">
                <a16:creationId xmlns:a16="http://schemas.microsoft.com/office/drawing/2014/main" id="{B5F1960A-6846-29FC-9F98-24432FC538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5839" y="3645409"/>
            <a:ext cx="1473309" cy="147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32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How do we install it?</a:t>
            </a:r>
          </a:p>
        </p:txBody>
      </p:sp>
      <p:sp>
        <p:nvSpPr>
          <p:cNvPr id="14" name="Subtitle 2">
            <a:extLst>
              <a:ext uri="{FF2B5EF4-FFF2-40B4-BE49-F238E27FC236}">
                <a16:creationId xmlns:a16="http://schemas.microsoft.com/office/drawing/2014/main" id="{68239EFA-FD7B-C978-E08F-1FB7ACD77A2C}"/>
              </a:ext>
            </a:extLst>
          </p:cNvPr>
          <p:cNvSpPr txBox="1">
            <a:spLocks/>
          </p:cNvSpPr>
          <p:nvPr/>
        </p:nvSpPr>
        <p:spPr>
          <a:xfrm>
            <a:off x="293076" y="1723797"/>
            <a:ext cx="4787971" cy="3122841"/>
          </a:xfrm>
          <a:prstGeom prst="rect">
            <a:avLst/>
          </a:prstGeom>
        </p:spPr>
        <p:txBody>
          <a:bodyPr vert="horz" lIns="81666" tIns="40833" rIns="81666" bIns="40833" rtlCol="0">
            <a:normAutofit lnSpcReduction="10000"/>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600" dirty="0">
                <a:latin typeface="Helvetica" pitchFamily="2" charset="0"/>
              </a:rPr>
              <a:t>There are many options</a:t>
            </a:r>
          </a:p>
          <a:p>
            <a:pPr marL="694081" lvl="1" indent="-285750" algn="l">
              <a:buFont typeface="System Font Regular"/>
              <a:buChar char="—"/>
            </a:pPr>
            <a:r>
              <a:rPr lang="en-GB" sz="1600" dirty="0">
                <a:latin typeface="Helvetica" pitchFamily="2" charset="0"/>
              </a:rPr>
              <a:t>Download an official distribution from </a:t>
            </a:r>
            <a:r>
              <a:rPr lang="en-GB" sz="1600" dirty="0" err="1">
                <a:latin typeface="Helvetica" pitchFamily="2" charset="0"/>
              </a:rPr>
              <a:t>python.org</a:t>
            </a:r>
            <a:endParaRPr lang="en-GB" sz="1600" dirty="0">
              <a:latin typeface="Helvetica" pitchFamily="2" charset="0"/>
            </a:endParaRPr>
          </a:p>
          <a:p>
            <a:pPr marL="694081" lvl="1" indent="-285750" algn="l">
              <a:buFont typeface="System Font Regular"/>
              <a:buChar char="—"/>
            </a:pPr>
            <a:r>
              <a:rPr lang="en-GB" sz="1600" dirty="0">
                <a:latin typeface="Helvetica" pitchFamily="2" charset="0"/>
              </a:rPr>
              <a:t>Install from a package manager (apt, homebrew, etc.)</a:t>
            </a:r>
          </a:p>
          <a:p>
            <a:pPr marL="694081" lvl="1" indent="-285750" algn="l">
              <a:buFont typeface="System Font Regular"/>
              <a:buChar char="—"/>
            </a:pPr>
            <a:r>
              <a:rPr lang="en-GB" sz="1600" dirty="0">
                <a:latin typeface="Helvetica" pitchFamily="2" charset="0"/>
              </a:rPr>
              <a:t>Build from source code</a:t>
            </a:r>
          </a:p>
          <a:p>
            <a:pPr marL="694081" lvl="1" indent="-285750" algn="l">
              <a:buFont typeface="System Font Regular"/>
              <a:buChar char="—"/>
            </a:pPr>
            <a:r>
              <a:rPr lang="en-GB" sz="1600" dirty="0">
                <a:latin typeface="Helvetica" pitchFamily="2" charset="0"/>
              </a:rPr>
              <a:t>Install from the Microsoft store</a:t>
            </a:r>
          </a:p>
          <a:p>
            <a:pPr marL="285750" indent="-285750">
              <a:buFont typeface="Wingdings" pitchFamily="2" charset="2"/>
              <a:buChar char="§"/>
            </a:pPr>
            <a:r>
              <a:rPr lang="en-GB" sz="1600" dirty="0">
                <a:latin typeface="Helvetica" pitchFamily="2" charset="0"/>
              </a:rPr>
              <a:t>We will complete installation using the </a:t>
            </a:r>
            <a:r>
              <a:rPr lang="en-GB" sz="1600" b="1" dirty="0">
                <a:latin typeface="Helvetica" pitchFamily="2" charset="0"/>
              </a:rPr>
              <a:t>Anaconda distribution</a:t>
            </a:r>
          </a:p>
          <a:p>
            <a:pPr marL="285750" indent="-285750">
              <a:buFont typeface="Wingdings" pitchFamily="2" charset="2"/>
              <a:buChar char="§"/>
            </a:pPr>
            <a:r>
              <a:rPr lang="en-GB" sz="1600" dirty="0">
                <a:latin typeface="Helvetica" pitchFamily="2" charset="0"/>
              </a:rPr>
              <a:t>Anaconda is a popular platform for doing scientific computing and data science with Python</a:t>
            </a:r>
            <a:endParaRPr lang="en-GB" sz="1600" b="1" dirty="0">
              <a:latin typeface="Helvetica" pitchFamily="2" charset="0"/>
            </a:endParaRPr>
          </a:p>
          <a:p>
            <a:pPr marL="285750" indent="-285750">
              <a:buFont typeface="Wingdings" pitchFamily="2" charset="2"/>
              <a:buChar char="§"/>
            </a:pPr>
            <a:endParaRPr lang="en-US" sz="1600" dirty="0">
              <a:latin typeface="Helvetica" pitchFamily="2" charset="0"/>
            </a:endParaRPr>
          </a:p>
          <a:p>
            <a:endParaRPr lang="en-US" sz="1600" dirty="0">
              <a:latin typeface="Helvetica" pitchFamily="2" charset="0"/>
            </a:endParaRPr>
          </a:p>
        </p:txBody>
      </p:sp>
      <p:pic>
        <p:nvPicPr>
          <p:cNvPr id="4" name="Picture 2" descr="Anaconda | The World's Most Popular Data Science Platform">
            <a:extLst>
              <a:ext uri="{FF2B5EF4-FFF2-40B4-BE49-F238E27FC236}">
                <a16:creationId xmlns:a16="http://schemas.microsoft.com/office/drawing/2014/main" id="{AF748B2A-E4C3-92BD-D9AA-6BDA59DA6F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4" t="30214" r="10227" b="35071"/>
          <a:stretch/>
        </p:blipFill>
        <p:spPr bwMode="auto">
          <a:xfrm>
            <a:off x="4196799" y="644877"/>
            <a:ext cx="3552034" cy="816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FB9FFF-8585-3FE8-218A-147774538F6A}"/>
              </a:ext>
            </a:extLst>
          </p:cNvPr>
          <p:cNvSpPr txBox="1"/>
          <p:nvPr/>
        </p:nvSpPr>
        <p:spPr>
          <a:xfrm>
            <a:off x="4817943" y="1430961"/>
            <a:ext cx="2930890" cy="584775"/>
          </a:xfrm>
          <a:prstGeom prst="rect">
            <a:avLst/>
          </a:prstGeom>
          <a:noFill/>
        </p:spPr>
        <p:txBody>
          <a:bodyPr wrap="square" rtlCol="0">
            <a:spAutoFit/>
          </a:bodyPr>
          <a:lstStyle/>
          <a:p>
            <a:r>
              <a:rPr lang="en-US" dirty="0">
                <a:latin typeface="Helvetica" pitchFamily="2" charset="0"/>
              </a:rPr>
              <a:t>A free and open-source data science platform for Python.</a:t>
            </a:r>
          </a:p>
        </p:txBody>
      </p:sp>
      <p:pic>
        <p:nvPicPr>
          <p:cNvPr id="1026" name="Picture 2" descr="What is Anaconda? | Domino Data Science Dictionary">
            <a:extLst>
              <a:ext uri="{FF2B5EF4-FFF2-40B4-BE49-F238E27FC236}">
                <a16:creationId xmlns:a16="http://schemas.microsoft.com/office/drawing/2014/main" id="{D6DB2041-17A0-CCEA-4B57-8514F3AB2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324" y="2157306"/>
            <a:ext cx="4272339" cy="2465776"/>
          </a:xfrm>
          <a:prstGeom prst="rect">
            <a:avLst/>
          </a:prstGeom>
          <a:noFill/>
          <a:ln w="57150">
            <a:solidFill>
              <a:schemeClr val="bg1">
                <a:lumMod val="50000"/>
                <a:alpha val="64688"/>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963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7861-DED8-9F59-44D5-F368EBE81D96}"/>
              </a:ext>
            </a:extLst>
          </p:cNvPr>
          <p:cNvSpPr>
            <a:spLocks noGrp="1"/>
          </p:cNvSpPr>
          <p:nvPr>
            <p:ph type="ctrTitle"/>
          </p:nvPr>
        </p:nvSpPr>
        <p:spPr/>
        <p:txBody>
          <a:bodyPr>
            <a:normAutofit fontScale="90000"/>
          </a:bodyPr>
          <a:lstStyle/>
          <a:p>
            <a:r>
              <a:rPr lang="en-US" dirty="0">
                <a:latin typeface="Helvetica" pitchFamily="2" charset="0"/>
              </a:rPr>
              <a:t>Joel Martin</a:t>
            </a:r>
          </a:p>
        </p:txBody>
      </p:sp>
      <p:pic>
        <p:nvPicPr>
          <p:cNvPr id="14" name="Picture 13" descr="A picture containing person, wall, person, indoor&#10;&#10;Description automatically generated">
            <a:extLst>
              <a:ext uri="{FF2B5EF4-FFF2-40B4-BE49-F238E27FC236}">
                <a16:creationId xmlns:a16="http://schemas.microsoft.com/office/drawing/2014/main" id="{47F427B3-F0B5-FA5D-CB5B-A9816484A90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4519" r="20445"/>
          <a:stretch/>
        </p:blipFill>
        <p:spPr>
          <a:xfrm>
            <a:off x="3792241" y="329282"/>
            <a:ext cx="1853606" cy="1854745"/>
          </a:xfrm>
          <a:prstGeom prst="ellipse">
            <a:avLst/>
          </a:prstGeom>
        </p:spPr>
      </p:pic>
      <p:grpSp>
        <p:nvGrpSpPr>
          <p:cNvPr id="33" name="Group 32">
            <a:extLst>
              <a:ext uri="{FF2B5EF4-FFF2-40B4-BE49-F238E27FC236}">
                <a16:creationId xmlns:a16="http://schemas.microsoft.com/office/drawing/2014/main" id="{C87325E8-D766-1DB0-B22D-336F18EFEB1C}"/>
              </a:ext>
            </a:extLst>
          </p:cNvPr>
          <p:cNvGrpSpPr/>
          <p:nvPr/>
        </p:nvGrpSpPr>
        <p:grpSpPr>
          <a:xfrm>
            <a:off x="6047185" y="1172445"/>
            <a:ext cx="2932730" cy="3684034"/>
            <a:chOff x="3483718" y="264543"/>
            <a:chExt cx="3574091" cy="4489698"/>
          </a:xfrm>
        </p:grpSpPr>
        <p:pic>
          <p:nvPicPr>
            <p:cNvPr id="16" name="Picture 10" descr="Outline map of Britain - royalty free editable vector map - Maproom">
              <a:extLst>
                <a:ext uri="{FF2B5EF4-FFF2-40B4-BE49-F238E27FC236}">
                  <a16:creationId xmlns:a16="http://schemas.microsoft.com/office/drawing/2014/main" id="{A7A3B9A5-91F5-6C30-8B4F-45C2CCDD4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718" y="264543"/>
              <a:ext cx="3574091" cy="448969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CF6B161-854D-943F-5EFE-8B19DE8E09EA}"/>
                </a:ext>
              </a:extLst>
            </p:cNvPr>
            <p:cNvSpPr/>
            <p:nvPr/>
          </p:nvSpPr>
          <p:spPr>
            <a:xfrm>
              <a:off x="6077211" y="2625526"/>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95E14695-F389-F3D8-B5AA-37E0BA567E18}"/>
                </a:ext>
              </a:extLst>
            </p:cNvPr>
            <p:cNvSpPr/>
            <p:nvPr/>
          </p:nvSpPr>
          <p:spPr>
            <a:xfrm>
              <a:off x="5315658" y="3200713"/>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BDB814D9-2DAC-5639-DCA4-2CE00E2969BF}"/>
                </a:ext>
              </a:extLst>
            </p:cNvPr>
            <p:cNvSpPr/>
            <p:nvPr/>
          </p:nvSpPr>
          <p:spPr>
            <a:xfrm>
              <a:off x="5610504" y="3128687"/>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E1194767-2351-2B30-C7D4-08AD924B6EDC}"/>
                </a:ext>
              </a:extLst>
            </p:cNvPr>
            <p:cNvSpPr/>
            <p:nvPr/>
          </p:nvSpPr>
          <p:spPr>
            <a:xfrm>
              <a:off x="6320497" y="4214207"/>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E15498EB-9598-1511-AF7C-24F7691593AC}"/>
                </a:ext>
              </a:extLst>
            </p:cNvPr>
            <p:cNvSpPr/>
            <p:nvPr/>
          </p:nvSpPr>
          <p:spPr>
            <a:xfrm>
              <a:off x="5347203" y="3896517"/>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E92ADA9-3359-280F-8620-3A9216F7377B}"/>
                </a:ext>
              </a:extLst>
            </p:cNvPr>
            <p:cNvSpPr/>
            <p:nvPr/>
          </p:nvSpPr>
          <p:spPr>
            <a:xfrm>
              <a:off x="6044507" y="3853426"/>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EB91DF9-961E-A6F1-4E33-E5F5DF4C173E}"/>
                </a:ext>
              </a:extLst>
            </p:cNvPr>
            <p:cNvSpPr txBox="1"/>
            <p:nvPr/>
          </p:nvSpPr>
          <p:spPr>
            <a:xfrm>
              <a:off x="5821370" y="2361694"/>
              <a:ext cx="363755" cy="412593"/>
            </a:xfrm>
            <a:prstGeom prst="rect">
              <a:avLst/>
            </a:prstGeom>
            <a:noFill/>
            <a:ln>
              <a:noFill/>
            </a:ln>
          </p:spPr>
          <p:txBody>
            <a:bodyPr wrap="none" rtlCol="0">
              <a:spAutoFit/>
            </a:bodyPr>
            <a:lstStyle/>
            <a:p>
              <a:r>
                <a:rPr lang="en-US" dirty="0">
                  <a:latin typeface="Helvetica" pitchFamily="2" charset="0"/>
                </a:rPr>
                <a:t>1</a:t>
              </a:r>
            </a:p>
          </p:txBody>
        </p:sp>
        <p:sp>
          <p:nvSpPr>
            <p:cNvPr id="24" name="TextBox 23">
              <a:extLst>
                <a:ext uri="{FF2B5EF4-FFF2-40B4-BE49-F238E27FC236}">
                  <a16:creationId xmlns:a16="http://schemas.microsoft.com/office/drawing/2014/main" id="{719375BB-F879-3684-6E94-78E6D625E61C}"/>
                </a:ext>
              </a:extLst>
            </p:cNvPr>
            <p:cNvSpPr txBox="1"/>
            <p:nvPr/>
          </p:nvSpPr>
          <p:spPr>
            <a:xfrm>
              <a:off x="5643678" y="2958923"/>
              <a:ext cx="363755" cy="412593"/>
            </a:xfrm>
            <a:prstGeom prst="rect">
              <a:avLst/>
            </a:prstGeom>
            <a:noFill/>
            <a:ln>
              <a:noFill/>
            </a:ln>
          </p:spPr>
          <p:txBody>
            <a:bodyPr wrap="none" rtlCol="0">
              <a:spAutoFit/>
            </a:bodyPr>
            <a:lstStyle/>
            <a:p>
              <a:r>
                <a:rPr lang="en-US" dirty="0">
                  <a:latin typeface="Helvetica" pitchFamily="2" charset="0"/>
                </a:rPr>
                <a:t>2</a:t>
              </a:r>
            </a:p>
          </p:txBody>
        </p:sp>
        <p:sp>
          <p:nvSpPr>
            <p:cNvPr id="25" name="TextBox 24">
              <a:extLst>
                <a:ext uri="{FF2B5EF4-FFF2-40B4-BE49-F238E27FC236}">
                  <a16:creationId xmlns:a16="http://schemas.microsoft.com/office/drawing/2014/main" id="{CF2B35E5-8250-FDF6-E101-C11A64313ECF}"/>
                </a:ext>
              </a:extLst>
            </p:cNvPr>
            <p:cNvSpPr txBox="1"/>
            <p:nvPr/>
          </p:nvSpPr>
          <p:spPr>
            <a:xfrm>
              <a:off x="5315658" y="3177949"/>
              <a:ext cx="363755" cy="412593"/>
            </a:xfrm>
            <a:prstGeom prst="rect">
              <a:avLst/>
            </a:prstGeom>
            <a:noFill/>
            <a:ln>
              <a:noFill/>
            </a:ln>
          </p:spPr>
          <p:txBody>
            <a:bodyPr wrap="none" rtlCol="0">
              <a:spAutoFit/>
            </a:bodyPr>
            <a:lstStyle/>
            <a:p>
              <a:r>
                <a:rPr lang="en-US" dirty="0">
                  <a:latin typeface="Helvetica" pitchFamily="2" charset="0"/>
                </a:rPr>
                <a:t>3</a:t>
              </a:r>
            </a:p>
          </p:txBody>
        </p:sp>
        <p:sp>
          <p:nvSpPr>
            <p:cNvPr id="26" name="TextBox 25">
              <a:extLst>
                <a:ext uri="{FF2B5EF4-FFF2-40B4-BE49-F238E27FC236}">
                  <a16:creationId xmlns:a16="http://schemas.microsoft.com/office/drawing/2014/main" id="{AF039CFF-C4E5-11AE-8026-F6688AA21592}"/>
                </a:ext>
              </a:extLst>
            </p:cNvPr>
            <p:cNvSpPr txBox="1"/>
            <p:nvPr/>
          </p:nvSpPr>
          <p:spPr>
            <a:xfrm>
              <a:off x="5347203" y="3708883"/>
              <a:ext cx="363755" cy="412593"/>
            </a:xfrm>
            <a:prstGeom prst="rect">
              <a:avLst/>
            </a:prstGeom>
            <a:noFill/>
            <a:ln>
              <a:noFill/>
            </a:ln>
          </p:spPr>
          <p:txBody>
            <a:bodyPr wrap="none" rtlCol="0">
              <a:spAutoFit/>
            </a:bodyPr>
            <a:lstStyle/>
            <a:p>
              <a:r>
                <a:rPr lang="en-US" dirty="0">
                  <a:latin typeface="Helvetica" pitchFamily="2" charset="0"/>
                </a:rPr>
                <a:t>4</a:t>
              </a:r>
            </a:p>
          </p:txBody>
        </p:sp>
        <p:sp>
          <p:nvSpPr>
            <p:cNvPr id="27" name="TextBox 26">
              <a:extLst>
                <a:ext uri="{FF2B5EF4-FFF2-40B4-BE49-F238E27FC236}">
                  <a16:creationId xmlns:a16="http://schemas.microsoft.com/office/drawing/2014/main" id="{E2B2F897-D097-0893-135D-244AC1D67CF9}"/>
                </a:ext>
              </a:extLst>
            </p:cNvPr>
            <p:cNvSpPr txBox="1"/>
            <p:nvPr/>
          </p:nvSpPr>
          <p:spPr>
            <a:xfrm>
              <a:off x="6330421" y="4026572"/>
              <a:ext cx="363755" cy="412593"/>
            </a:xfrm>
            <a:prstGeom prst="rect">
              <a:avLst/>
            </a:prstGeom>
            <a:noFill/>
            <a:ln>
              <a:noFill/>
            </a:ln>
          </p:spPr>
          <p:txBody>
            <a:bodyPr wrap="none" rtlCol="0">
              <a:spAutoFit/>
            </a:bodyPr>
            <a:lstStyle/>
            <a:p>
              <a:r>
                <a:rPr lang="en-US" dirty="0">
                  <a:latin typeface="Helvetica" pitchFamily="2" charset="0"/>
                </a:rPr>
                <a:t>5</a:t>
              </a:r>
            </a:p>
          </p:txBody>
        </p:sp>
        <p:sp>
          <p:nvSpPr>
            <p:cNvPr id="28" name="TextBox 27">
              <a:extLst>
                <a:ext uri="{FF2B5EF4-FFF2-40B4-BE49-F238E27FC236}">
                  <a16:creationId xmlns:a16="http://schemas.microsoft.com/office/drawing/2014/main" id="{C556C16C-51EB-69A3-C7AA-FD81DA5EC3EE}"/>
                </a:ext>
              </a:extLst>
            </p:cNvPr>
            <p:cNvSpPr txBox="1"/>
            <p:nvPr/>
          </p:nvSpPr>
          <p:spPr>
            <a:xfrm>
              <a:off x="6053147" y="3654217"/>
              <a:ext cx="363755" cy="412593"/>
            </a:xfrm>
            <a:prstGeom prst="rect">
              <a:avLst/>
            </a:prstGeom>
            <a:noFill/>
            <a:ln>
              <a:noFill/>
            </a:ln>
          </p:spPr>
          <p:txBody>
            <a:bodyPr wrap="none" rtlCol="0">
              <a:spAutoFit/>
            </a:bodyPr>
            <a:lstStyle/>
            <a:p>
              <a:r>
                <a:rPr lang="en-US" dirty="0">
                  <a:latin typeface="Helvetica" pitchFamily="2" charset="0"/>
                </a:rPr>
                <a:t>6</a:t>
              </a:r>
            </a:p>
          </p:txBody>
        </p:sp>
        <p:sp>
          <p:nvSpPr>
            <p:cNvPr id="29" name="TextBox 28">
              <a:extLst>
                <a:ext uri="{FF2B5EF4-FFF2-40B4-BE49-F238E27FC236}">
                  <a16:creationId xmlns:a16="http://schemas.microsoft.com/office/drawing/2014/main" id="{8B5F8E57-D8B5-B53A-14A8-20BDB3C4C7BD}"/>
                </a:ext>
              </a:extLst>
            </p:cNvPr>
            <p:cNvSpPr txBox="1"/>
            <p:nvPr/>
          </p:nvSpPr>
          <p:spPr>
            <a:xfrm>
              <a:off x="6111472" y="2757216"/>
              <a:ext cx="363755" cy="412593"/>
            </a:xfrm>
            <a:prstGeom prst="rect">
              <a:avLst/>
            </a:prstGeom>
            <a:noFill/>
            <a:ln>
              <a:noFill/>
            </a:ln>
          </p:spPr>
          <p:txBody>
            <a:bodyPr wrap="none" rtlCol="0">
              <a:spAutoFit/>
            </a:bodyPr>
            <a:lstStyle/>
            <a:p>
              <a:r>
                <a:rPr lang="en-US" dirty="0">
                  <a:latin typeface="Helvetica" pitchFamily="2" charset="0"/>
                </a:rPr>
                <a:t>7</a:t>
              </a:r>
            </a:p>
          </p:txBody>
        </p:sp>
        <p:sp>
          <p:nvSpPr>
            <p:cNvPr id="30" name="Oval 29">
              <a:extLst>
                <a:ext uri="{FF2B5EF4-FFF2-40B4-BE49-F238E27FC236}">
                  <a16:creationId xmlns:a16="http://schemas.microsoft.com/office/drawing/2014/main" id="{4615F065-2560-AF45-CE3E-2C5BEABE9CA1}"/>
                </a:ext>
              </a:extLst>
            </p:cNvPr>
            <p:cNvSpPr/>
            <p:nvPr/>
          </p:nvSpPr>
          <p:spPr>
            <a:xfrm>
              <a:off x="6101671" y="2891887"/>
              <a:ext cx="54155" cy="54155"/>
            </a:xfrm>
            <a:prstGeom prst="ellipse">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TextBox 30">
            <a:extLst>
              <a:ext uri="{FF2B5EF4-FFF2-40B4-BE49-F238E27FC236}">
                <a16:creationId xmlns:a16="http://schemas.microsoft.com/office/drawing/2014/main" id="{FA155B8A-5023-5785-7AC0-476F49D5E9CC}"/>
              </a:ext>
            </a:extLst>
          </p:cNvPr>
          <p:cNvSpPr txBox="1"/>
          <p:nvPr/>
        </p:nvSpPr>
        <p:spPr>
          <a:xfrm>
            <a:off x="293077" y="1182093"/>
            <a:ext cx="3436069" cy="1077218"/>
          </a:xfrm>
          <a:prstGeom prst="rect">
            <a:avLst/>
          </a:prstGeom>
          <a:noFill/>
        </p:spPr>
        <p:txBody>
          <a:bodyPr wrap="none" rtlCol="0">
            <a:spAutoFit/>
          </a:bodyPr>
          <a:lstStyle/>
          <a:p>
            <a:r>
              <a:rPr lang="en-US" b="1" dirty="0">
                <a:latin typeface="Helvetica" pitchFamily="2" charset="0"/>
              </a:rPr>
              <a:t>Postdoctoral Research Associate</a:t>
            </a:r>
          </a:p>
          <a:p>
            <a:r>
              <a:rPr lang="en-US" b="1" dirty="0">
                <a:latin typeface="Helvetica" pitchFamily="2" charset="0"/>
              </a:rPr>
              <a:t>University of York</a:t>
            </a:r>
          </a:p>
          <a:p>
            <a:r>
              <a:rPr lang="en-US" dirty="0">
                <a:latin typeface="Helvetica" pitchFamily="2" charset="0"/>
              </a:rPr>
              <a:t>@</a:t>
            </a:r>
            <a:r>
              <a:rPr lang="en-US" dirty="0" err="1">
                <a:latin typeface="Helvetica" pitchFamily="2" charset="0"/>
              </a:rPr>
              <a:t>jtmbeta</a:t>
            </a:r>
            <a:r>
              <a:rPr lang="en-US" dirty="0">
                <a:latin typeface="Helvetica" pitchFamily="2" charset="0"/>
              </a:rPr>
              <a:t> | GitHub / Twitter</a:t>
            </a:r>
          </a:p>
          <a:p>
            <a:endParaRPr lang="en-US" dirty="0">
              <a:latin typeface="Helvetica" pitchFamily="2" charset="0"/>
            </a:endParaRPr>
          </a:p>
        </p:txBody>
      </p:sp>
      <p:sp>
        <p:nvSpPr>
          <p:cNvPr id="32" name="Subtitle 2">
            <a:extLst>
              <a:ext uri="{FF2B5EF4-FFF2-40B4-BE49-F238E27FC236}">
                <a16:creationId xmlns:a16="http://schemas.microsoft.com/office/drawing/2014/main" id="{55E4C196-734E-1B79-331C-34C892E0EC89}"/>
              </a:ext>
            </a:extLst>
          </p:cNvPr>
          <p:cNvSpPr>
            <a:spLocks noGrp="1"/>
          </p:cNvSpPr>
          <p:nvPr>
            <p:ph type="subTitle" idx="1"/>
          </p:nvPr>
        </p:nvSpPr>
        <p:spPr>
          <a:xfrm>
            <a:off x="293077" y="2354965"/>
            <a:ext cx="6664580" cy="1982297"/>
          </a:xfrm>
        </p:spPr>
        <p:txBody>
          <a:bodyPr>
            <a:normAutofit/>
          </a:bodyPr>
          <a:lstStyle/>
          <a:p>
            <a:r>
              <a:rPr lang="en-US" sz="1400" dirty="0">
                <a:latin typeface="Helvetica" pitchFamily="2" charset="0"/>
              </a:rPr>
              <a:t>1 – From Middlesbrough</a:t>
            </a:r>
          </a:p>
          <a:p>
            <a:r>
              <a:rPr lang="en-US" sz="1400" dirty="0">
                <a:latin typeface="Helvetica" pitchFamily="2" charset="0"/>
              </a:rPr>
              <a:t>2 – BSc Psychology and Biology (Liverpool John </a:t>
            </a:r>
            <a:r>
              <a:rPr lang="en-US" sz="1400" dirty="0" err="1">
                <a:latin typeface="Helvetica" pitchFamily="2" charset="0"/>
              </a:rPr>
              <a:t>Moores</a:t>
            </a:r>
            <a:r>
              <a:rPr lang="en-US" sz="1400" dirty="0">
                <a:latin typeface="Helvetica" pitchFamily="2" charset="0"/>
              </a:rPr>
              <a:t> University, 2006 – 2009)</a:t>
            </a:r>
          </a:p>
          <a:p>
            <a:r>
              <a:rPr lang="en-US" sz="1400" dirty="0">
                <a:latin typeface="Helvetica" pitchFamily="2" charset="0"/>
              </a:rPr>
              <a:t>3 – MSc Psychological Research (Bangor </a:t>
            </a:r>
            <a:r>
              <a:rPr lang="en-US" sz="1400" dirty="0" err="1">
                <a:latin typeface="Helvetica" pitchFamily="2" charset="0"/>
              </a:rPr>
              <a:t>Universiry</a:t>
            </a:r>
            <a:r>
              <a:rPr lang="en-US" sz="1400" dirty="0">
                <a:latin typeface="Helvetica" pitchFamily="2" charset="0"/>
              </a:rPr>
              <a:t>, 2011 – 2013)</a:t>
            </a:r>
          </a:p>
          <a:p>
            <a:r>
              <a:rPr lang="en-US" sz="1400" dirty="0">
                <a:latin typeface="Helvetica" pitchFamily="2" charset="0"/>
              </a:rPr>
              <a:t>4 – PhD Psychology (Swansea University, 2013 – 2018)</a:t>
            </a:r>
          </a:p>
          <a:p>
            <a:r>
              <a:rPr lang="en-US" sz="1400" dirty="0">
                <a:latin typeface="Helvetica" pitchFamily="2" charset="0"/>
              </a:rPr>
              <a:t>5 – Research Support Specialist (Mind’s Eye Research, 2018 – 2020)</a:t>
            </a:r>
          </a:p>
          <a:p>
            <a:r>
              <a:rPr lang="en-US" sz="1400" dirty="0">
                <a:latin typeface="Helvetica" pitchFamily="2" charset="0"/>
              </a:rPr>
              <a:t>6 – Postdoctoral Research Assistant (University of Oxford, 2020 – 2021)</a:t>
            </a:r>
          </a:p>
          <a:p>
            <a:r>
              <a:rPr lang="en-US" sz="1400" dirty="0">
                <a:latin typeface="Helvetica" pitchFamily="2" charset="0"/>
              </a:rPr>
              <a:t>7 – Postdoctoral Research Associate (University of York, 2021 – present)</a:t>
            </a:r>
          </a:p>
          <a:p>
            <a:endParaRPr lang="en-US" sz="1200" dirty="0">
              <a:latin typeface="Helvetica" pitchFamily="2" charset="0"/>
            </a:endParaRPr>
          </a:p>
        </p:txBody>
      </p:sp>
    </p:spTree>
    <p:extLst>
      <p:ext uri="{BB962C8B-B14F-4D97-AF65-F5344CB8AC3E}">
        <p14:creationId xmlns:p14="http://schemas.microsoft.com/office/powerpoint/2010/main" val="18193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Python</a:t>
            </a:r>
          </a:p>
        </p:txBody>
      </p:sp>
      <p:sp>
        <p:nvSpPr>
          <p:cNvPr id="3" name="Subtitle 2">
            <a:extLst>
              <a:ext uri="{FF2B5EF4-FFF2-40B4-BE49-F238E27FC236}">
                <a16:creationId xmlns:a16="http://schemas.microsoft.com/office/drawing/2014/main" id="{0AA8D269-D936-4AD9-16FB-49B4591B4DF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How will we work with it?</a:t>
            </a:r>
          </a:p>
        </p:txBody>
      </p:sp>
      <p:pic>
        <p:nvPicPr>
          <p:cNvPr id="8" name="Picture 4" descr="Spyder (software) - Wikipedia">
            <a:extLst>
              <a:ext uri="{FF2B5EF4-FFF2-40B4-BE49-F238E27FC236}">
                <a16:creationId xmlns:a16="http://schemas.microsoft.com/office/drawing/2014/main" id="{EF266F75-F85D-9D52-88BE-1F00462621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7" t="19395" r="8610" b="19713"/>
          <a:stretch/>
        </p:blipFill>
        <p:spPr bwMode="auto">
          <a:xfrm>
            <a:off x="4180867" y="3420845"/>
            <a:ext cx="1364025" cy="5069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roject Jupyter - Wikipedia">
            <a:extLst>
              <a:ext uri="{FF2B5EF4-FFF2-40B4-BE49-F238E27FC236}">
                <a16:creationId xmlns:a16="http://schemas.microsoft.com/office/drawing/2014/main" id="{DF7E4B88-5D26-BCBD-E55A-E50B8F0C4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577" y="955275"/>
            <a:ext cx="581760" cy="6712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49319D-CFF4-708F-F65C-A3940A1347BE}"/>
              </a:ext>
            </a:extLst>
          </p:cNvPr>
          <p:cNvSpPr txBox="1"/>
          <p:nvPr/>
        </p:nvSpPr>
        <p:spPr>
          <a:xfrm>
            <a:off x="293076" y="1768812"/>
            <a:ext cx="3619051" cy="3046988"/>
          </a:xfrm>
          <a:prstGeom prst="rect">
            <a:avLst/>
          </a:prstGeom>
          <a:noFill/>
        </p:spPr>
        <p:txBody>
          <a:bodyPr wrap="square" rtlCol="0">
            <a:spAutoFit/>
          </a:bodyPr>
          <a:lstStyle/>
          <a:p>
            <a:pPr marL="285750" indent="-285750">
              <a:buFont typeface="Wingdings" pitchFamily="2" charset="2"/>
              <a:buChar char="§"/>
            </a:pPr>
            <a:r>
              <a:rPr lang="en-GB" dirty="0">
                <a:latin typeface="Helvetica" pitchFamily="2" charset="0"/>
              </a:rPr>
              <a:t>Software installed </a:t>
            </a:r>
            <a:r>
              <a:rPr lang="en-GB" b="1" dirty="0">
                <a:latin typeface="Helvetica" pitchFamily="2" charset="0"/>
              </a:rPr>
              <a:t>via Anaconda</a:t>
            </a:r>
          </a:p>
          <a:p>
            <a:pPr marL="285750" indent="-285750">
              <a:buFont typeface="Wingdings" pitchFamily="2" charset="2"/>
              <a:buChar char="§"/>
            </a:pPr>
            <a:r>
              <a:rPr lang="en-GB" b="1" dirty="0" err="1">
                <a:latin typeface="Helvetica" pitchFamily="2" charset="0"/>
              </a:rPr>
              <a:t>Jupyter</a:t>
            </a:r>
            <a:r>
              <a:rPr lang="en-GB" dirty="0">
                <a:latin typeface="Helvetica" pitchFamily="2" charset="0"/>
              </a:rPr>
              <a:t> is a web-based interactive development environment for creating and sharing computational documents</a:t>
            </a:r>
            <a:endParaRPr lang="en-GB" b="1" dirty="0">
              <a:latin typeface="Helvetica" pitchFamily="2" charset="0"/>
            </a:endParaRPr>
          </a:p>
          <a:p>
            <a:pPr marL="285750" indent="-285750">
              <a:buFont typeface="Wingdings" pitchFamily="2" charset="2"/>
              <a:buChar char="§"/>
            </a:pPr>
            <a:r>
              <a:rPr lang="en-GB" b="1" dirty="0">
                <a:latin typeface="Helvetica" pitchFamily="2" charset="0"/>
              </a:rPr>
              <a:t>Spyder</a:t>
            </a:r>
            <a:r>
              <a:rPr lang="en-GB" dirty="0">
                <a:latin typeface="Helvetica" pitchFamily="2" charset="0"/>
              </a:rPr>
              <a:t> is a free and open-source scientific environment written in Python, for Python, and designed by and for scientists, engineers and data analysts</a:t>
            </a:r>
          </a:p>
          <a:p>
            <a:pPr marL="285750" indent="-285750">
              <a:buFont typeface="Wingdings" pitchFamily="2" charset="2"/>
              <a:buChar char="§"/>
            </a:pPr>
            <a:endParaRPr lang="en-GB" dirty="0">
              <a:latin typeface="Helvetica" pitchFamily="2" charset="0"/>
            </a:endParaRPr>
          </a:p>
          <a:p>
            <a:pPr marL="285750" indent="-285750">
              <a:buFont typeface="Wingdings" pitchFamily="2" charset="2"/>
              <a:buChar char="§"/>
            </a:pPr>
            <a:endParaRPr lang="en-US" dirty="0">
              <a:latin typeface="Helvetica" pitchFamily="2" charset="0"/>
            </a:endParaRPr>
          </a:p>
        </p:txBody>
      </p:sp>
      <p:pic>
        <p:nvPicPr>
          <p:cNvPr id="3074" name="Picture 2" descr="GitHub - spyder-ide/spyder: Official repository for Spyder - The Scientific  Python Development Environment">
            <a:extLst>
              <a:ext uri="{FF2B5EF4-FFF2-40B4-BE49-F238E27FC236}">
                <a16:creationId xmlns:a16="http://schemas.microsoft.com/office/drawing/2014/main" id="{746C3CDE-F011-7840-D008-5317D4421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540" y="2574131"/>
            <a:ext cx="3619052" cy="2261821"/>
          </a:xfrm>
          <a:prstGeom prst="rect">
            <a:avLst/>
          </a:prstGeom>
          <a:noFill/>
          <a:effectLst>
            <a:softEdge rad="114050"/>
          </a:effectLst>
          <a:extLst>
            <a:ext uri="{909E8E84-426E-40DD-AFC4-6F175D3DCCD1}">
              <a14:hiddenFill xmlns:a14="http://schemas.microsoft.com/office/drawing/2010/main">
                <a:solidFill>
                  <a:srgbClr val="FFFFFF"/>
                </a:solidFill>
              </a14:hiddenFill>
            </a:ext>
          </a:extLst>
        </p:spPr>
      </p:pic>
      <p:pic>
        <p:nvPicPr>
          <p:cNvPr id="3076" name="Picture 4" descr="Python with Jupyter Notebooks - RStudio :: Solutions">
            <a:extLst>
              <a:ext uri="{FF2B5EF4-FFF2-40B4-BE49-F238E27FC236}">
                <a16:creationId xmlns:a16="http://schemas.microsoft.com/office/drawing/2014/main" id="{2CC375AB-8E00-13D8-3F92-DF6533309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679" y="40219"/>
            <a:ext cx="3685272" cy="2501850"/>
          </a:xfrm>
          <a:prstGeom prst="rect">
            <a:avLst/>
          </a:prstGeom>
          <a:noFill/>
          <a:effectLst>
            <a:softEdge rad="86057"/>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92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Let’s go!</a:t>
            </a:r>
          </a:p>
        </p:txBody>
      </p:sp>
      <p:sp>
        <p:nvSpPr>
          <p:cNvPr id="11" name="Subtitle 2">
            <a:extLst>
              <a:ext uri="{FF2B5EF4-FFF2-40B4-BE49-F238E27FC236}">
                <a16:creationId xmlns:a16="http://schemas.microsoft.com/office/drawing/2014/main" id="{C6454D4B-B473-314C-570E-869748D47E91}"/>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Open this file</a:t>
            </a:r>
          </a:p>
        </p:txBody>
      </p:sp>
      <p:sp>
        <p:nvSpPr>
          <p:cNvPr id="13" name="TextBox 12">
            <a:extLst>
              <a:ext uri="{FF2B5EF4-FFF2-40B4-BE49-F238E27FC236}">
                <a16:creationId xmlns:a16="http://schemas.microsoft.com/office/drawing/2014/main" id="{28D75C26-A283-0609-0C29-F13F013C3901}"/>
              </a:ext>
            </a:extLst>
          </p:cNvPr>
          <p:cNvSpPr txBox="1"/>
          <p:nvPr/>
        </p:nvSpPr>
        <p:spPr>
          <a:xfrm>
            <a:off x="293076" y="1582226"/>
            <a:ext cx="8557847" cy="1077218"/>
          </a:xfrm>
          <a:prstGeom prst="rect">
            <a:avLst/>
          </a:prstGeom>
          <a:noFill/>
        </p:spPr>
        <p:txBody>
          <a:bodyPr wrap="square">
            <a:spAutoFit/>
          </a:bodyPr>
          <a:lstStyle/>
          <a:p>
            <a:pPr marL="285750" indent="-285750">
              <a:buFont typeface="Wingdings" pitchFamily="2" charset="2"/>
              <a:buChar char="§"/>
            </a:pPr>
            <a:r>
              <a:rPr lang="en-US" dirty="0">
                <a:latin typeface="Courier" pitchFamily="2" charset="0"/>
              </a:rPr>
              <a:t>notebooks/00_introduction_to_the_python_programming_language.</a:t>
            </a:r>
            <a:r>
              <a:rPr lang="en-US" dirty="0">
                <a:highlight>
                  <a:srgbClr val="FFFF00"/>
                </a:highlight>
                <a:latin typeface="Courier" pitchFamily="2" charset="0"/>
              </a:rPr>
              <a:t>pdf</a:t>
            </a:r>
          </a:p>
          <a:p>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a:p>
            <a:pPr marL="285750" indent="-285750">
              <a:buFont typeface="Arial" panose="020B0604020202020204" pitchFamily="34" charset="0"/>
              <a:buChar char="•"/>
            </a:pPr>
            <a:endParaRPr lang="en-US" sz="1600" dirty="0">
              <a:latin typeface="Helvetica" pitchFamily="2" charset="0"/>
            </a:endParaRPr>
          </a:p>
        </p:txBody>
      </p:sp>
    </p:spTree>
    <p:extLst>
      <p:ext uri="{BB962C8B-B14F-4D97-AF65-F5344CB8AC3E}">
        <p14:creationId xmlns:p14="http://schemas.microsoft.com/office/powerpoint/2010/main" val="67989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7861-DED8-9F59-44D5-F368EBE81D96}"/>
              </a:ext>
            </a:extLst>
          </p:cNvPr>
          <p:cNvSpPr>
            <a:spLocks noGrp="1"/>
          </p:cNvSpPr>
          <p:nvPr>
            <p:ph type="ctrTitle"/>
          </p:nvPr>
        </p:nvSpPr>
        <p:spPr/>
        <p:txBody>
          <a:bodyPr>
            <a:normAutofit fontScale="90000"/>
          </a:bodyPr>
          <a:lstStyle/>
          <a:p>
            <a:r>
              <a:rPr lang="en-US" dirty="0">
                <a:latin typeface="Helvetica" pitchFamily="2" charset="0"/>
              </a:rPr>
              <a:t>Course outline</a:t>
            </a:r>
          </a:p>
        </p:txBody>
      </p:sp>
      <p:sp>
        <p:nvSpPr>
          <p:cNvPr id="3" name="Subtitle 2">
            <a:extLst>
              <a:ext uri="{FF2B5EF4-FFF2-40B4-BE49-F238E27FC236}">
                <a16:creationId xmlns:a16="http://schemas.microsoft.com/office/drawing/2014/main" id="{486DEFBB-C748-E8BE-5981-8DDB45FBF729}"/>
              </a:ext>
            </a:extLst>
          </p:cNvPr>
          <p:cNvSpPr>
            <a:spLocks noGrp="1"/>
          </p:cNvSpPr>
          <p:nvPr>
            <p:ph type="subTitle" idx="1"/>
          </p:nvPr>
        </p:nvSpPr>
        <p:spPr>
          <a:xfrm>
            <a:off x="364197" y="1416285"/>
            <a:ext cx="3435643" cy="3684034"/>
          </a:xfrm>
        </p:spPr>
        <p:txBody>
          <a:bodyPr>
            <a:normAutofit/>
          </a:bodyPr>
          <a:lstStyle/>
          <a:p>
            <a:r>
              <a:rPr lang="en-US" sz="1800" b="1" dirty="0">
                <a:latin typeface="Helvetica" pitchFamily="2" charset="0"/>
              </a:rPr>
              <a:t>Week 0 </a:t>
            </a:r>
            <a:r>
              <a:rPr lang="en-US" sz="1800" dirty="0">
                <a:latin typeface="Helvetica" pitchFamily="2" charset="0"/>
              </a:rPr>
              <a:t>– Introduction to the Python programming language</a:t>
            </a:r>
          </a:p>
          <a:p>
            <a:endParaRPr lang="en-US" sz="1800" dirty="0">
              <a:latin typeface="Helvetica" pitchFamily="2" charset="0"/>
            </a:endParaRPr>
          </a:p>
          <a:p>
            <a:r>
              <a:rPr lang="en-US" sz="1800" b="1" dirty="0">
                <a:latin typeface="Helvetica" pitchFamily="2" charset="0"/>
              </a:rPr>
              <a:t>Week 1 </a:t>
            </a:r>
            <a:r>
              <a:rPr lang="en-US" sz="1800" dirty="0">
                <a:latin typeface="Helvetica" pitchFamily="2" charset="0"/>
              </a:rPr>
              <a:t>– </a:t>
            </a:r>
            <a:r>
              <a:rPr lang="en-GB" sz="1800" dirty="0">
                <a:solidFill>
                  <a:srgbClr val="000000"/>
                </a:solidFill>
                <a:latin typeface="Helvetica" pitchFamily="2" charset="0"/>
              </a:rPr>
              <a:t>S</a:t>
            </a:r>
            <a:r>
              <a:rPr lang="en-GB" sz="1800" b="0" i="0" u="none" strike="noStrike" dirty="0">
                <a:solidFill>
                  <a:srgbClr val="000000"/>
                </a:solidFill>
                <a:effectLst/>
                <a:latin typeface="Helvetica" pitchFamily="2" charset="0"/>
              </a:rPr>
              <a:t>yntax, data types, and built-ins</a:t>
            </a:r>
          </a:p>
          <a:p>
            <a:endParaRPr lang="en-GB" sz="1800" b="0" i="0" u="none" strike="noStrike" dirty="0">
              <a:solidFill>
                <a:srgbClr val="000000"/>
              </a:solidFill>
              <a:effectLst/>
              <a:latin typeface="Helvetica" pitchFamily="2" charset="0"/>
            </a:endParaRPr>
          </a:p>
          <a:p>
            <a:r>
              <a:rPr lang="en-GB" sz="1800" b="1" dirty="0">
                <a:solidFill>
                  <a:srgbClr val="000000"/>
                </a:solidFill>
                <a:latin typeface="Helvetica" pitchFamily="2" charset="0"/>
              </a:rPr>
              <a:t>Week 2 </a:t>
            </a:r>
            <a:r>
              <a:rPr lang="en-GB" sz="1800" dirty="0">
                <a:solidFill>
                  <a:srgbClr val="000000"/>
                </a:solidFill>
                <a:latin typeface="Helvetica" pitchFamily="2" charset="0"/>
              </a:rPr>
              <a:t>– Logic, operators, control statements, functions</a:t>
            </a:r>
          </a:p>
          <a:p>
            <a:endParaRPr lang="en-GB" sz="1800" dirty="0">
              <a:solidFill>
                <a:srgbClr val="000000"/>
              </a:solidFill>
              <a:latin typeface="Helvetica" pitchFamily="2" charset="0"/>
            </a:endParaRPr>
          </a:p>
          <a:p>
            <a:r>
              <a:rPr lang="en-GB" sz="1800" b="1" dirty="0">
                <a:solidFill>
                  <a:srgbClr val="000000"/>
                </a:solidFill>
                <a:latin typeface="Helvetica" pitchFamily="2" charset="0"/>
              </a:rPr>
              <a:t>Week 3 </a:t>
            </a:r>
            <a:r>
              <a:rPr lang="en-GB" sz="1800" dirty="0">
                <a:solidFill>
                  <a:srgbClr val="000000"/>
                </a:solidFill>
                <a:latin typeface="Helvetica" pitchFamily="2" charset="0"/>
              </a:rPr>
              <a:t>– Imports, the standard library, third-party libraries</a:t>
            </a:r>
            <a:endParaRPr lang="en-US" dirty="0">
              <a:latin typeface="Helvetica" pitchFamily="2" charset="0"/>
            </a:endParaRPr>
          </a:p>
        </p:txBody>
      </p:sp>
      <p:sp>
        <p:nvSpPr>
          <p:cNvPr id="10" name="Subtitle 2">
            <a:extLst>
              <a:ext uri="{FF2B5EF4-FFF2-40B4-BE49-F238E27FC236}">
                <a16:creationId xmlns:a16="http://schemas.microsoft.com/office/drawing/2014/main" id="{24B411BF-8CA2-96C5-5798-7301A420401E}"/>
              </a:ext>
            </a:extLst>
          </p:cNvPr>
          <p:cNvSpPr txBox="1">
            <a:spLocks/>
          </p:cNvSpPr>
          <p:nvPr/>
        </p:nvSpPr>
        <p:spPr>
          <a:xfrm>
            <a:off x="4572000" y="1416285"/>
            <a:ext cx="3435643" cy="3684034"/>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r>
              <a:rPr lang="en-US" sz="1800" b="1" dirty="0">
                <a:latin typeface="Helvetica" pitchFamily="2" charset="0"/>
              </a:rPr>
              <a:t>Week 4 </a:t>
            </a:r>
            <a:r>
              <a:rPr lang="en-US" sz="1800" dirty="0">
                <a:latin typeface="Helvetica" pitchFamily="2" charset="0"/>
              </a:rPr>
              <a:t>– An introduction to data </a:t>
            </a:r>
            <a:r>
              <a:rPr lang="en-US" sz="1800" dirty="0" err="1">
                <a:latin typeface="Helvetica" pitchFamily="2" charset="0"/>
              </a:rPr>
              <a:t>visualisation</a:t>
            </a:r>
            <a:endParaRPr lang="en-US" sz="1800" dirty="0">
              <a:latin typeface="Helvetica" pitchFamily="2" charset="0"/>
            </a:endParaRPr>
          </a:p>
          <a:p>
            <a:endParaRPr lang="en-US" sz="1800" dirty="0">
              <a:latin typeface="Helvetica" pitchFamily="2" charset="0"/>
            </a:endParaRPr>
          </a:p>
          <a:p>
            <a:r>
              <a:rPr lang="en-US" sz="1800" b="1" dirty="0">
                <a:latin typeface="Helvetica" pitchFamily="2" charset="0"/>
              </a:rPr>
              <a:t>Week 5 </a:t>
            </a:r>
            <a:r>
              <a:rPr lang="en-US" sz="1800" dirty="0">
                <a:latin typeface="Helvetica" pitchFamily="2" charset="0"/>
              </a:rPr>
              <a:t>– </a:t>
            </a:r>
            <a:r>
              <a:rPr lang="en-GB" sz="1800" dirty="0" err="1">
                <a:solidFill>
                  <a:srgbClr val="000000"/>
                </a:solidFill>
                <a:latin typeface="Helvetica" pitchFamily="2" charset="0"/>
              </a:rPr>
              <a:t>numpy</a:t>
            </a:r>
            <a:r>
              <a:rPr lang="en-GB" sz="1800" dirty="0">
                <a:solidFill>
                  <a:srgbClr val="000000"/>
                </a:solidFill>
                <a:latin typeface="Helvetica" pitchFamily="2" charset="0"/>
              </a:rPr>
              <a:t>, matplotlib, pandas</a:t>
            </a:r>
          </a:p>
          <a:p>
            <a:endParaRPr lang="en-GB" sz="1800" dirty="0">
              <a:solidFill>
                <a:srgbClr val="000000"/>
              </a:solidFill>
              <a:latin typeface="Helvetica" pitchFamily="2" charset="0"/>
            </a:endParaRPr>
          </a:p>
          <a:p>
            <a:r>
              <a:rPr lang="en-GB" sz="1800" b="1" dirty="0">
                <a:solidFill>
                  <a:srgbClr val="000000"/>
                </a:solidFill>
                <a:latin typeface="Helvetica" pitchFamily="2" charset="0"/>
              </a:rPr>
              <a:t>Week 6 </a:t>
            </a:r>
            <a:r>
              <a:rPr lang="en-GB" sz="1800" dirty="0">
                <a:solidFill>
                  <a:srgbClr val="000000"/>
                </a:solidFill>
                <a:latin typeface="Helvetica" pitchFamily="2" charset="0"/>
              </a:rPr>
              <a:t>– Locating and visualising interesting data</a:t>
            </a:r>
          </a:p>
          <a:p>
            <a:endParaRPr lang="en-GB" sz="1800" dirty="0">
              <a:solidFill>
                <a:srgbClr val="000000"/>
              </a:solidFill>
              <a:latin typeface="Helvetica" pitchFamily="2" charset="0"/>
            </a:endParaRPr>
          </a:p>
          <a:p>
            <a:r>
              <a:rPr lang="en-GB" sz="1800" b="1" dirty="0">
                <a:solidFill>
                  <a:srgbClr val="000000"/>
                </a:solidFill>
                <a:latin typeface="Helvetica" pitchFamily="2" charset="0"/>
              </a:rPr>
              <a:t>Week 7 </a:t>
            </a:r>
            <a:r>
              <a:rPr lang="en-GB" sz="1800" dirty="0">
                <a:solidFill>
                  <a:srgbClr val="000000"/>
                </a:solidFill>
                <a:latin typeface="Helvetica" pitchFamily="2" charset="0"/>
              </a:rPr>
              <a:t>– Presentations and future direction</a:t>
            </a:r>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78761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7861-DED8-9F59-44D5-F368EBE81D96}"/>
              </a:ext>
            </a:extLst>
          </p:cNvPr>
          <p:cNvSpPr>
            <a:spLocks noGrp="1"/>
          </p:cNvSpPr>
          <p:nvPr>
            <p:ph type="ctrTitle"/>
          </p:nvPr>
        </p:nvSpPr>
        <p:spPr/>
        <p:txBody>
          <a:bodyPr>
            <a:normAutofit fontScale="90000"/>
          </a:bodyPr>
          <a:lstStyle/>
          <a:p>
            <a:r>
              <a:rPr lang="en-US" dirty="0">
                <a:latin typeface="Helvetica" pitchFamily="2" charset="0"/>
              </a:rPr>
              <a:t>Week 0</a:t>
            </a:r>
          </a:p>
        </p:txBody>
      </p:sp>
      <p:sp>
        <p:nvSpPr>
          <p:cNvPr id="5" name="Subtitle 4">
            <a:extLst>
              <a:ext uri="{FF2B5EF4-FFF2-40B4-BE49-F238E27FC236}">
                <a16:creationId xmlns:a16="http://schemas.microsoft.com/office/drawing/2014/main" id="{4B075B7A-3050-2F73-9D56-90D9CCAFD26A}"/>
              </a:ext>
            </a:extLst>
          </p:cNvPr>
          <p:cNvSpPr>
            <a:spLocks noGrp="1"/>
          </p:cNvSpPr>
          <p:nvPr>
            <p:ph type="subTitle" idx="1"/>
          </p:nvPr>
        </p:nvSpPr>
        <p:spPr>
          <a:xfrm>
            <a:off x="293076" y="1172447"/>
            <a:ext cx="7114721" cy="578720"/>
          </a:xfrm>
        </p:spPr>
        <p:txBody>
          <a:bodyPr>
            <a:normAutofit fontScale="92500"/>
          </a:bodyPr>
          <a:lstStyle/>
          <a:p>
            <a:r>
              <a:rPr lang="en-US" dirty="0">
                <a:latin typeface="Helvetica" pitchFamily="2" charset="0"/>
              </a:rPr>
              <a:t>An introduction to the Python programming language</a:t>
            </a:r>
          </a:p>
        </p:txBody>
      </p:sp>
      <p:sp>
        <p:nvSpPr>
          <p:cNvPr id="11" name="TextBox 10">
            <a:extLst>
              <a:ext uri="{FF2B5EF4-FFF2-40B4-BE49-F238E27FC236}">
                <a16:creationId xmlns:a16="http://schemas.microsoft.com/office/drawing/2014/main" id="{1BDFC504-1B19-3296-60CE-BA3EC811314B}"/>
              </a:ext>
            </a:extLst>
          </p:cNvPr>
          <p:cNvSpPr txBox="1"/>
          <p:nvPr/>
        </p:nvSpPr>
        <p:spPr>
          <a:xfrm>
            <a:off x="1929580" y="-1178237"/>
            <a:ext cx="3234412" cy="830997"/>
          </a:xfrm>
          <a:prstGeom prst="rect">
            <a:avLst/>
          </a:prstGeom>
          <a:noFill/>
        </p:spPr>
        <p:txBody>
          <a:bodyPr wrap="none" rtlCol="0">
            <a:spAutoFit/>
          </a:bodyPr>
          <a:lstStyle/>
          <a:p>
            <a:r>
              <a:rPr lang="en-US" dirty="0"/>
              <a:t>Interpreted language</a:t>
            </a:r>
          </a:p>
          <a:p>
            <a:r>
              <a:rPr lang="en-US" dirty="0"/>
              <a:t>Parser – tokens – lexical </a:t>
            </a:r>
            <a:r>
              <a:rPr lang="en-US" dirty="0" err="1"/>
              <a:t>analyszer</a:t>
            </a:r>
            <a:endParaRPr lang="en-US" dirty="0"/>
          </a:p>
          <a:p>
            <a:r>
              <a:rPr lang="en-US" dirty="0"/>
              <a:t>Structure of a program – logical lines</a:t>
            </a:r>
          </a:p>
        </p:txBody>
      </p:sp>
      <p:sp>
        <p:nvSpPr>
          <p:cNvPr id="12" name="Subtitle 2">
            <a:extLst>
              <a:ext uri="{FF2B5EF4-FFF2-40B4-BE49-F238E27FC236}">
                <a16:creationId xmlns:a16="http://schemas.microsoft.com/office/drawing/2014/main" id="{0FBB9683-A842-FF0A-A224-5C0D5B5D62A4}"/>
              </a:ext>
            </a:extLst>
          </p:cNvPr>
          <p:cNvSpPr txBox="1">
            <a:spLocks/>
          </p:cNvSpPr>
          <p:nvPr/>
        </p:nvSpPr>
        <p:spPr>
          <a:xfrm>
            <a:off x="293075" y="1751167"/>
            <a:ext cx="6626912" cy="3684034"/>
          </a:xfrm>
          <a:prstGeom prst="rect">
            <a:avLst/>
          </a:prstGeom>
        </p:spPr>
        <p:txBody>
          <a:bodyPr vert="horz" lIns="81666" tIns="40833" rIns="81666" bIns="40833" rtlCol="0">
            <a:norm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GB" sz="1600" dirty="0">
                <a:latin typeface="Helvetica" pitchFamily="2" charset="0"/>
              </a:rPr>
              <a:t>What is a computer?</a:t>
            </a:r>
          </a:p>
          <a:p>
            <a:pPr marL="285750" indent="-285750">
              <a:buFont typeface="Arial" panose="020B0604020202020204" pitchFamily="34" charset="0"/>
              <a:buChar char="•"/>
            </a:pPr>
            <a:r>
              <a:rPr lang="en-GB" sz="1600" dirty="0">
                <a:latin typeface="Helvetica" pitchFamily="2" charset="0"/>
              </a:rPr>
              <a:t>What is a programming language?</a:t>
            </a:r>
          </a:p>
          <a:p>
            <a:pPr marL="285750" indent="-285750">
              <a:buFont typeface="Arial" panose="020B0604020202020204" pitchFamily="34" charset="0"/>
              <a:buChar char="•"/>
            </a:pPr>
            <a:r>
              <a:rPr lang="en-GB" sz="1600" dirty="0">
                <a:latin typeface="Helvetica" pitchFamily="2" charset="0"/>
              </a:rPr>
              <a:t>What is Python?</a:t>
            </a:r>
          </a:p>
          <a:p>
            <a:pPr marL="285750" indent="-285750">
              <a:buFont typeface="Arial" panose="020B0604020202020204" pitchFamily="34" charset="0"/>
              <a:buChar char="•"/>
            </a:pPr>
            <a:r>
              <a:rPr lang="en-GB" sz="1600" dirty="0">
                <a:latin typeface="Helvetica" pitchFamily="2" charset="0"/>
              </a:rPr>
              <a:t>What can I do with Python?</a:t>
            </a:r>
          </a:p>
          <a:p>
            <a:pPr marL="285750" indent="-285750">
              <a:buFont typeface="Arial" panose="020B0604020202020204" pitchFamily="34" charset="0"/>
              <a:buChar char="•"/>
            </a:pPr>
            <a:r>
              <a:rPr lang="en-GB" sz="1600" dirty="0">
                <a:latin typeface="Helvetica" pitchFamily="2" charset="0"/>
              </a:rPr>
              <a:t>How can I install Python?</a:t>
            </a:r>
          </a:p>
          <a:p>
            <a:pPr marL="285750" indent="-285750">
              <a:buFont typeface="Arial" panose="020B0604020202020204" pitchFamily="34" charset="0"/>
              <a:buChar char="•"/>
            </a:pPr>
            <a:r>
              <a:rPr lang="en-GB" sz="1600" dirty="0">
                <a:latin typeface="Helvetica" pitchFamily="2" charset="0"/>
              </a:rPr>
              <a:t>How can I work with Python?</a:t>
            </a:r>
          </a:p>
          <a:p>
            <a:endParaRPr lang="en-US" dirty="0">
              <a:latin typeface="Helvetica" pitchFamily="2" charset="0"/>
            </a:endParaRPr>
          </a:p>
        </p:txBody>
      </p:sp>
    </p:spTree>
    <p:extLst>
      <p:ext uri="{BB962C8B-B14F-4D97-AF65-F5344CB8AC3E}">
        <p14:creationId xmlns:p14="http://schemas.microsoft.com/office/powerpoint/2010/main" val="160112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3B3E-4046-E575-252D-CC2C3DCFB1F1}"/>
              </a:ext>
            </a:extLst>
          </p:cNvPr>
          <p:cNvSpPr>
            <a:spLocks noGrp="1"/>
          </p:cNvSpPr>
          <p:nvPr>
            <p:ph type="ctrTitle"/>
          </p:nvPr>
        </p:nvSpPr>
        <p:spPr/>
        <p:txBody>
          <a:bodyPr>
            <a:normAutofit fontScale="90000"/>
          </a:bodyPr>
          <a:lstStyle/>
          <a:p>
            <a:r>
              <a:rPr lang="en-US" dirty="0">
                <a:latin typeface="Helvetica" pitchFamily="2" charset="0"/>
              </a:rPr>
              <a:t>Computers</a:t>
            </a:r>
          </a:p>
        </p:txBody>
      </p:sp>
      <p:sp>
        <p:nvSpPr>
          <p:cNvPr id="3" name="Subtitle 2">
            <a:extLst>
              <a:ext uri="{FF2B5EF4-FFF2-40B4-BE49-F238E27FC236}">
                <a16:creationId xmlns:a16="http://schemas.microsoft.com/office/drawing/2014/main" id="{6931D4BD-3AA9-1B4E-C7E0-75C7EF2A0293}"/>
              </a:ext>
            </a:extLst>
          </p:cNvPr>
          <p:cNvSpPr>
            <a:spLocks noGrp="1"/>
          </p:cNvSpPr>
          <p:nvPr>
            <p:ph type="subTitle" idx="1"/>
          </p:nvPr>
        </p:nvSpPr>
        <p:spPr/>
        <p:txBody>
          <a:bodyPr>
            <a:normAutofit fontScale="92500" lnSpcReduction="10000"/>
          </a:bodyPr>
          <a:lstStyle/>
          <a:p>
            <a:r>
              <a:rPr lang="en-US" dirty="0">
                <a:latin typeface="Helvetica" pitchFamily="2" charset="0"/>
              </a:rPr>
              <a:t>What are they?</a:t>
            </a:r>
          </a:p>
        </p:txBody>
      </p:sp>
      <p:sp>
        <p:nvSpPr>
          <p:cNvPr id="5" name="Text Placeholder 4">
            <a:extLst>
              <a:ext uri="{FF2B5EF4-FFF2-40B4-BE49-F238E27FC236}">
                <a16:creationId xmlns:a16="http://schemas.microsoft.com/office/drawing/2014/main" id="{C1E3D083-DD0A-EA72-5715-163DECF7AC3D}"/>
              </a:ext>
            </a:extLst>
          </p:cNvPr>
          <p:cNvSpPr>
            <a:spLocks noGrp="1"/>
          </p:cNvSpPr>
          <p:nvPr>
            <p:ph type="body" sz="quarter" idx="13"/>
          </p:nvPr>
        </p:nvSpPr>
        <p:spPr>
          <a:xfrm>
            <a:off x="293217" y="1678501"/>
            <a:ext cx="4749838" cy="3045890"/>
          </a:xfrm>
          <a:effectLst>
            <a:softEdge rad="0"/>
          </a:effectLst>
        </p:spPr>
        <p:txBody>
          <a:bodyPr/>
          <a:lstStyle/>
          <a:p>
            <a:pPr indent="0">
              <a:buNone/>
            </a:pPr>
            <a:r>
              <a:rPr lang="en-GB" sz="1600" b="1" dirty="0">
                <a:latin typeface="Helvetica" pitchFamily="2" charset="0"/>
              </a:rPr>
              <a:t>Computer</a:t>
            </a:r>
          </a:p>
          <a:p>
            <a:pPr indent="0">
              <a:buNone/>
            </a:pPr>
            <a:r>
              <a:rPr lang="en-GB" sz="1600" i="1" dirty="0">
                <a:latin typeface="Helvetica" pitchFamily="2" charset="0"/>
              </a:rPr>
              <a:t>noun</a:t>
            </a:r>
          </a:p>
          <a:p>
            <a:pPr indent="0">
              <a:buNone/>
            </a:pPr>
            <a:r>
              <a:rPr lang="en-GB" sz="1600" dirty="0">
                <a:latin typeface="Helvetica" pitchFamily="2" charset="0"/>
              </a:rPr>
              <a:t>An electronic device for storing and processing data, typically in binary form, according to instructions given to it in a variable program.</a:t>
            </a:r>
          </a:p>
          <a:p>
            <a:pPr indent="0">
              <a:buNone/>
            </a:pPr>
            <a:endParaRPr lang="en-GB" sz="1600" dirty="0">
              <a:latin typeface="Helvetica" pitchFamily="2" charset="0"/>
            </a:endParaRPr>
          </a:p>
          <a:p>
            <a:pPr marL="285750" indent="-285750"/>
            <a:r>
              <a:rPr lang="en-GB" sz="1600" dirty="0">
                <a:latin typeface="Helvetica" pitchFamily="2" charset="0"/>
              </a:rPr>
              <a:t>Pictured right: The </a:t>
            </a:r>
            <a:r>
              <a:rPr lang="en-GB" sz="1600" i="1" dirty="0">
                <a:latin typeface="Helvetica" pitchFamily="2" charset="0"/>
              </a:rPr>
              <a:t>Colossus</a:t>
            </a:r>
            <a:r>
              <a:rPr lang="en-GB" sz="1600" dirty="0">
                <a:latin typeface="Helvetica" pitchFamily="2" charset="0"/>
              </a:rPr>
              <a:t> computer, regarded as the World’s first programmable, electronic, digital computer, was designed by Tommy Flowers at Bletchley Park to decode German messages towards the end of World War II.</a:t>
            </a:r>
          </a:p>
        </p:txBody>
      </p:sp>
      <p:pic>
        <p:nvPicPr>
          <p:cNvPr id="8" name="Picture 7" descr="A picture containing text, store, computer&#10;&#10;Description automatically generated">
            <a:extLst>
              <a:ext uri="{FF2B5EF4-FFF2-40B4-BE49-F238E27FC236}">
                <a16:creationId xmlns:a16="http://schemas.microsoft.com/office/drawing/2014/main" id="{F3F94548-989A-FE8F-2000-9F05F2609777}"/>
              </a:ext>
            </a:extLst>
          </p:cNvPr>
          <p:cNvPicPr>
            <a:picLocks noChangeAspect="1"/>
          </p:cNvPicPr>
          <p:nvPr/>
        </p:nvPicPr>
        <p:blipFill rotWithShape="1">
          <a:blip r:embed="rId3"/>
          <a:srcRect l="29036" r="11142" b="3"/>
          <a:stretch/>
        </p:blipFill>
        <p:spPr>
          <a:xfrm>
            <a:off x="5193038" y="875954"/>
            <a:ext cx="3471864" cy="3873838"/>
          </a:xfrm>
          <a:prstGeom prst="rect">
            <a:avLst/>
          </a:prstGeom>
          <a:noFill/>
          <a:effectLst>
            <a:softEdge rad="78451"/>
          </a:effectLst>
        </p:spPr>
      </p:pic>
    </p:spTree>
    <p:extLst>
      <p:ext uri="{BB962C8B-B14F-4D97-AF65-F5344CB8AC3E}">
        <p14:creationId xmlns:p14="http://schemas.microsoft.com/office/powerpoint/2010/main" val="95515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31D4BD-3AA9-1B4E-C7E0-75C7EF2A029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A brief history</a:t>
            </a:r>
          </a:p>
        </p:txBody>
      </p:sp>
      <p:sp>
        <p:nvSpPr>
          <p:cNvPr id="14" name="Text Placeholder 4">
            <a:extLst>
              <a:ext uri="{FF2B5EF4-FFF2-40B4-BE49-F238E27FC236}">
                <a16:creationId xmlns:a16="http://schemas.microsoft.com/office/drawing/2014/main" id="{650273C7-0A10-4203-BB70-F9B540595E5B}"/>
              </a:ext>
            </a:extLst>
          </p:cNvPr>
          <p:cNvSpPr>
            <a:spLocks noGrp="1"/>
          </p:cNvSpPr>
          <p:nvPr>
            <p:ph type="body" sz="quarter" idx="13"/>
          </p:nvPr>
        </p:nvSpPr>
        <p:spPr>
          <a:xfrm>
            <a:off x="293217" y="1955601"/>
            <a:ext cx="4994400" cy="2598937"/>
          </a:xfrm>
        </p:spPr>
        <p:txBody>
          <a:bodyPr/>
          <a:lstStyle/>
          <a:p>
            <a:pPr marL="285750" indent="-285750"/>
            <a:r>
              <a:rPr lang="en-US" sz="1600" dirty="0">
                <a:latin typeface="Helvetica" pitchFamily="2" charset="0"/>
              </a:rPr>
              <a:t>The abacus – a counting tool used by ancient civilizations (</a:t>
            </a:r>
            <a:r>
              <a:rPr lang="en-GB" sz="1600" dirty="0">
                <a:latin typeface="Helvetica" pitchFamily="2" charset="0"/>
              </a:rPr>
              <a:t>2700–2300 BC) prior to the Hindu-Arabic number system</a:t>
            </a:r>
            <a:endParaRPr lang="en-US" sz="1600" dirty="0">
              <a:latin typeface="Helvetica" pitchFamily="2" charset="0"/>
            </a:endParaRPr>
          </a:p>
          <a:p>
            <a:pPr marL="285750" indent="-285750"/>
            <a:r>
              <a:rPr lang="en-US" sz="1600" dirty="0">
                <a:latin typeface="Helvetica" pitchFamily="2" charset="0"/>
              </a:rPr>
              <a:t>Comprised of small objects representing digits (e.g., wooden beads, seashells, pebbles) threaded onto wire or wooden rods</a:t>
            </a:r>
          </a:p>
          <a:p>
            <a:pPr marL="285750" indent="-285750"/>
            <a:r>
              <a:rPr lang="en-US" sz="1600" dirty="0">
                <a:latin typeface="Helvetica" pitchFamily="2" charset="0"/>
              </a:rPr>
              <a:t>Mathematical operations are performed by changing the positions of the objects</a:t>
            </a:r>
          </a:p>
        </p:txBody>
      </p:sp>
      <p:pic>
        <p:nvPicPr>
          <p:cNvPr id="7" name="Picture 6" descr="A picture containing abacus, object, indoor&#10;&#10;Description automatically generated">
            <a:extLst>
              <a:ext uri="{FF2B5EF4-FFF2-40B4-BE49-F238E27FC236}">
                <a16:creationId xmlns:a16="http://schemas.microsoft.com/office/drawing/2014/main" id="{1824AD75-7F07-A420-69F8-B1FC6A391859}"/>
              </a:ext>
            </a:extLst>
          </p:cNvPr>
          <p:cNvPicPr>
            <a:picLocks noChangeAspect="1"/>
          </p:cNvPicPr>
          <p:nvPr/>
        </p:nvPicPr>
        <p:blipFill rotWithShape="1">
          <a:blip r:embed="rId3"/>
          <a:srcRect l="18878" r="13905" b="1"/>
          <a:stretch/>
        </p:blipFill>
        <p:spPr>
          <a:xfrm>
            <a:off x="5435600" y="1121446"/>
            <a:ext cx="3233943" cy="3608369"/>
          </a:xfrm>
          <a:prstGeom prst="rect">
            <a:avLst/>
          </a:prstGeom>
          <a:noFill/>
          <a:effectLst>
            <a:softEdge rad="141082"/>
          </a:effectLst>
        </p:spPr>
      </p:pic>
      <p:sp>
        <p:nvSpPr>
          <p:cNvPr id="13" name="Title 1">
            <a:extLst>
              <a:ext uri="{FF2B5EF4-FFF2-40B4-BE49-F238E27FC236}">
                <a16:creationId xmlns:a16="http://schemas.microsoft.com/office/drawing/2014/main" id="{8F799D88-3E2A-93B4-C076-2599A90833DA}"/>
              </a:ext>
            </a:extLst>
          </p:cNvPr>
          <p:cNvSpPr>
            <a:spLocks noGrp="1"/>
          </p:cNvSpPr>
          <p:nvPr>
            <p:ph type="ctrTitle"/>
          </p:nvPr>
        </p:nvSpPr>
        <p:spPr>
          <a:xfrm>
            <a:off x="293077" y="593725"/>
            <a:ext cx="4887260" cy="578720"/>
          </a:xfrm>
        </p:spPr>
        <p:txBody>
          <a:bodyPr>
            <a:normAutofit fontScale="90000"/>
          </a:bodyPr>
          <a:lstStyle/>
          <a:p>
            <a:r>
              <a:rPr lang="en-US" dirty="0">
                <a:latin typeface="Helvetica" pitchFamily="2" charset="0"/>
              </a:rPr>
              <a:t>Computers</a:t>
            </a:r>
          </a:p>
        </p:txBody>
      </p:sp>
    </p:spTree>
    <p:extLst>
      <p:ext uri="{BB962C8B-B14F-4D97-AF65-F5344CB8AC3E}">
        <p14:creationId xmlns:p14="http://schemas.microsoft.com/office/powerpoint/2010/main" val="189969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31D4BD-3AA9-1B4E-C7E0-75C7EF2A029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A brief history</a:t>
            </a:r>
          </a:p>
        </p:txBody>
      </p:sp>
      <p:sp>
        <p:nvSpPr>
          <p:cNvPr id="14" name="Text Placeholder 4">
            <a:extLst>
              <a:ext uri="{FF2B5EF4-FFF2-40B4-BE49-F238E27FC236}">
                <a16:creationId xmlns:a16="http://schemas.microsoft.com/office/drawing/2014/main" id="{650273C7-0A10-4203-BB70-F9B540595E5B}"/>
              </a:ext>
            </a:extLst>
          </p:cNvPr>
          <p:cNvSpPr>
            <a:spLocks noGrp="1"/>
          </p:cNvSpPr>
          <p:nvPr>
            <p:ph type="body" sz="quarter" idx="13"/>
          </p:nvPr>
        </p:nvSpPr>
        <p:spPr>
          <a:xfrm>
            <a:off x="293217" y="1876087"/>
            <a:ext cx="4515401" cy="3146486"/>
          </a:xfrm>
        </p:spPr>
        <p:txBody>
          <a:bodyPr/>
          <a:lstStyle/>
          <a:p>
            <a:pPr marL="285750" indent="-285750">
              <a:buFont typeface="Wingdings" pitchFamily="2" charset="2"/>
              <a:buChar char="§"/>
            </a:pPr>
            <a:r>
              <a:rPr lang="en-GB" sz="1600" dirty="0">
                <a:latin typeface="Helvetica" pitchFamily="2" charset="0"/>
              </a:rPr>
              <a:t>Gear technology led to new inventions where data are represented through gear positions</a:t>
            </a:r>
          </a:p>
          <a:p>
            <a:pPr marL="285750" indent="-285750">
              <a:buFont typeface="Wingdings" pitchFamily="2" charset="2"/>
              <a:buChar char="§"/>
            </a:pPr>
            <a:r>
              <a:rPr lang="en-GB" sz="1600" dirty="0">
                <a:latin typeface="Helvetica" pitchFamily="2" charset="0"/>
              </a:rPr>
              <a:t>Pictured right (top to bottom):</a:t>
            </a:r>
          </a:p>
          <a:p>
            <a:pPr lvl="1"/>
            <a:r>
              <a:rPr lang="en-GB" sz="1600" dirty="0">
                <a:solidFill>
                  <a:schemeClr val="bg1">
                    <a:lumMod val="50000"/>
                  </a:schemeClr>
                </a:solidFill>
                <a:latin typeface="Helvetica" pitchFamily="2" charset="0"/>
              </a:rPr>
              <a:t>Blaise Pascal (1623-1662) and his mechanical calculator</a:t>
            </a:r>
          </a:p>
          <a:p>
            <a:pPr lvl="1"/>
            <a:r>
              <a:rPr lang="en-GB" sz="1600" dirty="0">
                <a:solidFill>
                  <a:schemeClr val="bg1">
                    <a:lumMod val="50000"/>
                  </a:schemeClr>
                </a:solidFill>
                <a:latin typeface="Helvetica" pitchFamily="2" charset="0"/>
              </a:rPr>
              <a:t>Gottfried Leibniz (1646-1716) and his stepped reckoner</a:t>
            </a:r>
          </a:p>
          <a:p>
            <a:pPr lvl="1"/>
            <a:r>
              <a:rPr lang="en-GB" sz="1600" dirty="0">
                <a:solidFill>
                  <a:schemeClr val="bg1">
                    <a:lumMod val="50000"/>
                  </a:schemeClr>
                </a:solidFill>
                <a:latin typeface="Helvetica" pitchFamily="2" charset="0"/>
              </a:rPr>
              <a:t>Charles Babbage (1792-1781) and his difference engine</a:t>
            </a:r>
          </a:p>
          <a:p>
            <a:pPr indent="0">
              <a:buNone/>
            </a:pPr>
            <a:endParaRPr lang="en-GB" sz="1600" dirty="0">
              <a:latin typeface="Helvetica" pitchFamily="2" charset="0"/>
            </a:endParaRPr>
          </a:p>
        </p:txBody>
      </p:sp>
      <p:pic>
        <p:nvPicPr>
          <p:cNvPr id="4" name="Picture 3" descr="A machine on the white cover&#10;&#10;Description automatically generated with low confidence">
            <a:extLst>
              <a:ext uri="{FF2B5EF4-FFF2-40B4-BE49-F238E27FC236}">
                <a16:creationId xmlns:a16="http://schemas.microsoft.com/office/drawing/2014/main" id="{390805B9-B98F-126D-8269-8DC452D9EDE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135" b="93047" l="12800" r="87760">
                        <a14:foregroundMark x1="16640" y1="33231" x2="17280" y2="56033"/>
                        <a14:foregroundMark x1="26240" y1="25051" x2="24320" y2="11963"/>
                        <a14:foregroundMark x1="70240" y1="86605" x2="48880" y2="81288"/>
                        <a14:foregroundMark x1="48880" y1="81288" x2="63840" y2="61656"/>
                        <a14:foregroundMark x1="63840" y1="61656" x2="63840" y2="33333"/>
                        <a14:foregroundMark x1="63840" y1="33333" x2="48000" y2="51840"/>
                        <a14:foregroundMark x1="48000" y1="51840" x2="25520" y2="46319"/>
                        <a14:foregroundMark x1="25520" y1="46319" x2="48320" y2="52965"/>
                        <a14:foregroundMark x1="48320" y1="52965" x2="50800" y2="51534"/>
                        <a14:foregroundMark x1="52080" y1="55215" x2="66720" y2="34151"/>
                        <a14:foregroundMark x1="66720" y1="34151" x2="64480" y2="19734"/>
                        <a14:foregroundMark x1="70880" y1="19325" x2="54240" y2="6237"/>
                        <a14:foregroundMark x1="37040" y1="20143" x2="40880" y2="7055"/>
                        <a14:foregroundMark x1="20800" y1="69018" x2="15040" y2="77607"/>
                        <a14:foregroundMark x1="32240" y1="55624" x2="33200" y2="48671"/>
                        <a14:foregroundMark x1="34160" y1="75562" x2="35120" y2="69427"/>
                        <a14:foregroundMark x1="74720" y1="78016" x2="77280" y2="53170"/>
                        <a14:foregroundMark x1="80720" y1="60123" x2="87760" y2="62986"/>
                        <a14:foregroundMark x1="71840" y1="85378" x2="69280" y2="93149"/>
                        <a14:foregroundMark x1="68000" y1="57669" x2="70240" y2="55215"/>
                        <a14:foregroundMark x1="69600" y1="28323" x2="70240" y2="37628"/>
                        <a14:foregroundMark x1="15040" y1="80061" x2="18560" y2="61350"/>
                        <a14:foregroundMark x1="20800" y1="58487" x2="20800" y2="58487"/>
                        <a14:foregroundMark x1="39600" y1="6237" x2="39600" y2="6237"/>
                        <a14:foregroundMark x1="12800" y1="64928" x2="12800" y2="64928"/>
                        <a14:foregroundMark x1="47600" y1="60941" x2="40880" y2="49489"/>
                      </a14:backgroundRemoval>
                    </a14:imgEffect>
                  </a14:imgLayer>
                </a14:imgProps>
              </a:ext>
            </a:extLst>
          </a:blip>
          <a:srcRect l="12713" r="15789" b="4"/>
          <a:stretch/>
        </p:blipFill>
        <p:spPr>
          <a:xfrm>
            <a:off x="7184462" y="3129723"/>
            <a:ext cx="1539126" cy="1684425"/>
          </a:xfrm>
          <a:prstGeom prst="rect">
            <a:avLst/>
          </a:prstGeom>
          <a:noFill/>
        </p:spPr>
      </p:pic>
      <p:pic>
        <p:nvPicPr>
          <p:cNvPr id="6" name="Picture 5" descr="A picture containing text, sign, box&#10;&#10;Description automatically generated">
            <a:extLst>
              <a:ext uri="{FF2B5EF4-FFF2-40B4-BE49-F238E27FC236}">
                <a16:creationId xmlns:a16="http://schemas.microsoft.com/office/drawing/2014/main" id="{9AEC2450-CAE3-E032-5628-6028B6A2F9B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3711" r="94822">
                        <a14:foregroundMark x1="90911" y1="59200" x2="90911" y2="59200"/>
                        <a14:foregroundMark x1="90733" y1="68100" x2="91089" y2="65133"/>
                        <a14:foregroundMark x1="92889" y1="66467" x2="93244" y2="61900"/>
                        <a14:foregroundMark x1="9267" y1="80467" x2="11422" y2="81267"/>
                        <a14:foregroundMark x1="9444" y1="74267" x2="6733" y2="65667"/>
                        <a14:foregroundMark x1="6733" y1="65667" x2="7111" y2="50333"/>
                        <a14:foregroundMark x1="94844" y1="64333" x2="94844" y2="64333"/>
                        <a14:foregroundMark x1="3711" y1="63233" x2="3711" y2="63233"/>
                      </a14:backgroundRemoval>
                    </a14:imgEffect>
                  </a14:imgLayer>
                </a14:imgProps>
              </a:ext>
            </a:extLst>
          </a:blip>
          <a:stretch>
            <a:fillRect/>
          </a:stretch>
        </p:blipFill>
        <p:spPr>
          <a:xfrm>
            <a:off x="6826066" y="-72943"/>
            <a:ext cx="2317934" cy="154528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A079B2D-1722-E5A6-D742-5511C5AD2A9F}"/>
              </a:ext>
            </a:extLst>
          </p:cNvPr>
          <p:cNvPicPr>
            <a:picLocks noChangeAspect="1"/>
          </p:cNvPicPr>
          <p:nvPr/>
        </p:nvPicPr>
        <p:blipFill rotWithShape="1">
          <a:blip r:embed="rId7"/>
          <a:srcRect t="27647"/>
          <a:stretch/>
        </p:blipFill>
        <p:spPr>
          <a:xfrm>
            <a:off x="6971789" y="1538137"/>
            <a:ext cx="2026483" cy="1466219"/>
          </a:xfrm>
          <a:prstGeom prst="rect">
            <a:avLst/>
          </a:prstGeom>
        </p:spPr>
      </p:pic>
      <p:pic>
        <p:nvPicPr>
          <p:cNvPr id="13" name="Picture 12" descr="A person with long curly hair&#10;&#10;Description automatically generated with medium confidence">
            <a:extLst>
              <a:ext uri="{FF2B5EF4-FFF2-40B4-BE49-F238E27FC236}">
                <a16:creationId xmlns:a16="http://schemas.microsoft.com/office/drawing/2014/main" id="{D48356A9-23C8-0D8D-6B62-FE2B6EB97694}"/>
              </a:ext>
            </a:extLst>
          </p:cNvPr>
          <p:cNvPicPr>
            <a:picLocks noChangeAspect="1"/>
          </p:cNvPicPr>
          <p:nvPr/>
        </p:nvPicPr>
        <p:blipFill rotWithShape="1">
          <a:blip r:embed="rId8"/>
          <a:srcRect l="5584" r="7743"/>
          <a:stretch/>
        </p:blipFill>
        <p:spPr>
          <a:xfrm>
            <a:off x="5126606" y="1651914"/>
            <a:ext cx="1753192" cy="1440000"/>
          </a:xfrm>
          <a:prstGeom prst="rect">
            <a:avLst/>
          </a:prstGeom>
          <a:effectLst>
            <a:softEdge rad="228000"/>
          </a:effectLst>
        </p:spPr>
      </p:pic>
      <p:pic>
        <p:nvPicPr>
          <p:cNvPr id="16" name="Picture 15" descr="A person in a suit&#10;&#10;Description automatically generated with low confidence">
            <a:extLst>
              <a:ext uri="{FF2B5EF4-FFF2-40B4-BE49-F238E27FC236}">
                <a16:creationId xmlns:a16="http://schemas.microsoft.com/office/drawing/2014/main" id="{FAFC6934-AA4E-284D-3A28-7DE0FD1E3405}"/>
              </a:ext>
            </a:extLst>
          </p:cNvPr>
          <p:cNvPicPr>
            <a:picLocks noChangeAspect="1"/>
          </p:cNvPicPr>
          <p:nvPr/>
        </p:nvPicPr>
        <p:blipFill>
          <a:blip r:embed="rId9"/>
          <a:stretch>
            <a:fillRect/>
          </a:stretch>
        </p:blipFill>
        <p:spPr>
          <a:xfrm>
            <a:off x="5435792" y="3311238"/>
            <a:ext cx="1121496" cy="1440000"/>
          </a:xfrm>
          <a:prstGeom prst="rect">
            <a:avLst/>
          </a:prstGeom>
        </p:spPr>
      </p:pic>
      <p:pic>
        <p:nvPicPr>
          <p:cNvPr id="18" name="Picture 17" descr="A picture containing text, linedrawing&#10;&#10;Description automatically generated">
            <a:extLst>
              <a:ext uri="{FF2B5EF4-FFF2-40B4-BE49-F238E27FC236}">
                <a16:creationId xmlns:a16="http://schemas.microsoft.com/office/drawing/2014/main" id="{CB5EADD7-395B-21D9-E72D-928EBBA77D97}"/>
              </a:ext>
            </a:extLst>
          </p:cNvPr>
          <p:cNvPicPr>
            <a:picLocks noChangeAspect="1"/>
          </p:cNvPicPr>
          <p:nvPr/>
        </p:nvPicPr>
        <p:blipFill>
          <a:blip r:embed="rId10"/>
          <a:stretch>
            <a:fillRect/>
          </a:stretch>
        </p:blipFill>
        <p:spPr>
          <a:xfrm flipH="1">
            <a:off x="5338890" y="164397"/>
            <a:ext cx="1141200" cy="1440000"/>
          </a:xfrm>
          <a:prstGeom prst="rect">
            <a:avLst/>
          </a:prstGeom>
          <a:effectLst>
            <a:softEdge rad="136375"/>
          </a:effectLst>
        </p:spPr>
      </p:pic>
      <p:sp>
        <p:nvSpPr>
          <p:cNvPr id="21" name="Title 1">
            <a:extLst>
              <a:ext uri="{FF2B5EF4-FFF2-40B4-BE49-F238E27FC236}">
                <a16:creationId xmlns:a16="http://schemas.microsoft.com/office/drawing/2014/main" id="{0C1515AB-B329-B640-696B-235C16E70BFB}"/>
              </a:ext>
            </a:extLst>
          </p:cNvPr>
          <p:cNvSpPr>
            <a:spLocks noGrp="1"/>
          </p:cNvSpPr>
          <p:nvPr>
            <p:ph type="ctrTitle"/>
          </p:nvPr>
        </p:nvSpPr>
        <p:spPr>
          <a:xfrm>
            <a:off x="293077" y="593725"/>
            <a:ext cx="4887260" cy="578720"/>
          </a:xfrm>
        </p:spPr>
        <p:txBody>
          <a:bodyPr>
            <a:normAutofit fontScale="90000"/>
          </a:bodyPr>
          <a:lstStyle/>
          <a:p>
            <a:r>
              <a:rPr lang="en-US" dirty="0">
                <a:latin typeface="Helvetica" pitchFamily="2" charset="0"/>
              </a:rPr>
              <a:t>Computers</a:t>
            </a:r>
          </a:p>
        </p:txBody>
      </p:sp>
      <p:pic>
        <p:nvPicPr>
          <p:cNvPr id="5126" name="Picture 6" descr="Gears PNG Photos | PNG Mart">
            <a:extLst>
              <a:ext uri="{FF2B5EF4-FFF2-40B4-BE49-F238E27FC236}">
                <a16:creationId xmlns:a16="http://schemas.microsoft.com/office/drawing/2014/main" id="{17CBCF5F-BD2A-7D65-07C8-529F009DBB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2897998" y="295777"/>
            <a:ext cx="1747941" cy="158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2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31D4BD-3AA9-1B4E-C7E0-75C7EF2A0293}"/>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A brief history</a:t>
            </a:r>
          </a:p>
        </p:txBody>
      </p:sp>
      <p:sp>
        <p:nvSpPr>
          <p:cNvPr id="14" name="Text Placeholder 4">
            <a:extLst>
              <a:ext uri="{FF2B5EF4-FFF2-40B4-BE49-F238E27FC236}">
                <a16:creationId xmlns:a16="http://schemas.microsoft.com/office/drawing/2014/main" id="{650273C7-0A10-4203-BB70-F9B540595E5B}"/>
              </a:ext>
            </a:extLst>
          </p:cNvPr>
          <p:cNvSpPr>
            <a:spLocks noGrp="1"/>
          </p:cNvSpPr>
          <p:nvPr>
            <p:ph type="body" sz="quarter" idx="13"/>
          </p:nvPr>
        </p:nvSpPr>
        <p:spPr>
          <a:xfrm>
            <a:off x="293217" y="1713450"/>
            <a:ext cx="5293632" cy="3146486"/>
          </a:xfrm>
        </p:spPr>
        <p:txBody>
          <a:bodyPr/>
          <a:lstStyle/>
          <a:p>
            <a:pPr marL="285750" indent="-285750">
              <a:buFont typeface="Wingdings" pitchFamily="2" charset="2"/>
              <a:buChar char="§"/>
            </a:pPr>
            <a:r>
              <a:rPr lang="en-GB" sz="1400" b="1" dirty="0">
                <a:latin typeface="Helvetica" pitchFamily="2" charset="0"/>
              </a:rPr>
              <a:t>1947</a:t>
            </a:r>
            <a:r>
              <a:rPr lang="en-GB" sz="1400" dirty="0">
                <a:latin typeface="Helvetica" pitchFamily="2" charset="0"/>
              </a:rPr>
              <a:t>: Invention of the transistor and subsequent development of integrated circuits gives rise to modern computing machines</a:t>
            </a:r>
          </a:p>
          <a:p>
            <a:pPr marL="285750" indent="-285750">
              <a:buFont typeface="Wingdings" pitchFamily="2" charset="2"/>
              <a:buChar char="§"/>
            </a:pPr>
            <a:r>
              <a:rPr lang="en-GB" sz="1400" b="1" dirty="0">
                <a:latin typeface="Helvetica" pitchFamily="2" charset="0"/>
              </a:rPr>
              <a:t>1976</a:t>
            </a:r>
            <a:r>
              <a:rPr lang="en-GB" sz="1400" dirty="0">
                <a:latin typeface="Helvetica" pitchFamily="2" charset="0"/>
              </a:rPr>
              <a:t>: Steve Jobs and Stephen Wozniak build first commercially viable home computer</a:t>
            </a:r>
          </a:p>
          <a:p>
            <a:pPr marL="285750" indent="-285750">
              <a:buFont typeface="Wingdings" pitchFamily="2" charset="2"/>
              <a:buChar char="§"/>
            </a:pPr>
            <a:r>
              <a:rPr lang="en-GB" sz="1400" b="1" dirty="0">
                <a:latin typeface="Helvetica" pitchFamily="2" charset="0"/>
              </a:rPr>
              <a:t>1981</a:t>
            </a:r>
            <a:r>
              <a:rPr lang="en-GB" sz="1400" dirty="0">
                <a:latin typeface="Helvetica" pitchFamily="2" charset="0"/>
              </a:rPr>
              <a:t>: IBM introduce first desktop computer</a:t>
            </a:r>
          </a:p>
          <a:p>
            <a:pPr marL="285750" indent="-285750">
              <a:buFont typeface="Wingdings" pitchFamily="2" charset="2"/>
              <a:buChar char="§"/>
            </a:pPr>
            <a:r>
              <a:rPr lang="en-GB" sz="1400" b="1" dirty="0">
                <a:latin typeface="Helvetica" pitchFamily="2" charset="0"/>
              </a:rPr>
              <a:t>1983</a:t>
            </a:r>
            <a:r>
              <a:rPr lang="en-GB" sz="1400" dirty="0">
                <a:latin typeface="Helvetica" pitchFamily="2" charset="0"/>
              </a:rPr>
              <a:t>: Tim Berners-Lee invents the World Wide Web</a:t>
            </a:r>
          </a:p>
          <a:p>
            <a:pPr marL="285750" indent="-285750">
              <a:buFont typeface="Wingdings" pitchFamily="2" charset="2"/>
              <a:buChar char="§"/>
            </a:pPr>
            <a:r>
              <a:rPr lang="en-GB" sz="1400" b="1" dirty="0">
                <a:latin typeface="Helvetica" pitchFamily="2" charset="0"/>
              </a:rPr>
              <a:t>1990</a:t>
            </a:r>
            <a:r>
              <a:rPr lang="en-GB" sz="1400" dirty="0">
                <a:latin typeface="Helvetica" pitchFamily="2" charset="0"/>
              </a:rPr>
              <a:t> - present: </a:t>
            </a:r>
          </a:p>
          <a:p>
            <a:pPr lvl="1">
              <a:buFont typeface="System Font Regular"/>
              <a:buChar char="—"/>
            </a:pPr>
            <a:r>
              <a:rPr lang="en-GB" sz="1400" dirty="0">
                <a:solidFill>
                  <a:schemeClr val="bg1">
                    <a:lumMod val="50000"/>
                  </a:schemeClr>
                </a:solidFill>
                <a:latin typeface="Helvetica" pitchFamily="2" charset="0"/>
              </a:rPr>
              <a:t>Search engines such as Google, AOL, Ask Jeeves and Duck Duck Go make the web more accessible</a:t>
            </a:r>
          </a:p>
          <a:p>
            <a:pPr lvl="1">
              <a:buFont typeface="System Font Regular"/>
              <a:buChar char="—"/>
            </a:pPr>
            <a:r>
              <a:rPr lang="en-GB" sz="1400" dirty="0">
                <a:solidFill>
                  <a:schemeClr val="bg1">
                    <a:lumMod val="50000"/>
                  </a:schemeClr>
                </a:solidFill>
                <a:latin typeface="Helvetica" pitchFamily="2" charset="0"/>
              </a:rPr>
              <a:t>Computers become smaller, more powerful and widely available</a:t>
            </a:r>
          </a:p>
          <a:p>
            <a:pPr lvl="1">
              <a:buFont typeface="System Font Regular"/>
              <a:buChar char="—"/>
            </a:pPr>
            <a:r>
              <a:rPr lang="en-GB" sz="1400" dirty="0">
                <a:solidFill>
                  <a:schemeClr val="bg1">
                    <a:lumMod val="50000"/>
                  </a:schemeClr>
                </a:solidFill>
                <a:latin typeface="Helvetica" pitchFamily="2" charset="0"/>
              </a:rPr>
              <a:t>Many people use computers and the internet every day</a:t>
            </a:r>
          </a:p>
          <a:p>
            <a:endParaRPr lang="en-GB" sz="1600" dirty="0">
              <a:latin typeface="Helvetica" pitchFamily="2" charset="0"/>
            </a:endParaRPr>
          </a:p>
          <a:p>
            <a:endParaRPr lang="en-US" sz="1600" dirty="0">
              <a:latin typeface="Helvetica" pitchFamily="2" charset="0"/>
            </a:endParaRPr>
          </a:p>
        </p:txBody>
      </p:sp>
      <p:sp>
        <p:nvSpPr>
          <p:cNvPr id="21" name="Title 1">
            <a:extLst>
              <a:ext uri="{FF2B5EF4-FFF2-40B4-BE49-F238E27FC236}">
                <a16:creationId xmlns:a16="http://schemas.microsoft.com/office/drawing/2014/main" id="{0C1515AB-B329-B640-696B-235C16E70BFB}"/>
              </a:ext>
            </a:extLst>
          </p:cNvPr>
          <p:cNvSpPr>
            <a:spLocks noGrp="1"/>
          </p:cNvSpPr>
          <p:nvPr>
            <p:ph type="ctrTitle"/>
          </p:nvPr>
        </p:nvSpPr>
        <p:spPr>
          <a:xfrm>
            <a:off x="293077" y="593725"/>
            <a:ext cx="4887260" cy="578720"/>
          </a:xfrm>
        </p:spPr>
        <p:txBody>
          <a:bodyPr>
            <a:normAutofit fontScale="90000"/>
          </a:bodyPr>
          <a:lstStyle/>
          <a:p>
            <a:r>
              <a:rPr lang="en-US" dirty="0">
                <a:latin typeface="Helvetica" pitchFamily="2" charset="0"/>
              </a:rPr>
              <a:t>Computers</a:t>
            </a:r>
          </a:p>
        </p:txBody>
      </p:sp>
      <p:pic>
        <p:nvPicPr>
          <p:cNvPr id="1026" name="Picture 2" descr="NPN Transistor: Application and Circuit Working Principles">
            <a:extLst>
              <a:ext uri="{FF2B5EF4-FFF2-40B4-BE49-F238E27FC236}">
                <a16:creationId xmlns:a16="http://schemas.microsoft.com/office/drawing/2014/main" id="{37584C18-E414-9528-0E90-F32BFC241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769" y="321630"/>
            <a:ext cx="470859" cy="444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grated Circuits | Working + Types + History + Applications |">
            <a:extLst>
              <a:ext uri="{FF2B5EF4-FFF2-40B4-BE49-F238E27FC236}">
                <a16:creationId xmlns:a16="http://schemas.microsoft.com/office/drawing/2014/main" id="{C78E9112-19B4-88E9-E089-746D6B629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447" y="593725"/>
            <a:ext cx="873208" cy="623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6 Years Ago Today, Steve Jobs Unveiled the First Macintosh - MacRumors">
            <a:extLst>
              <a:ext uri="{FF2B5EF4-FFF2-40B4-BE49-F238E27FC236}">
                <a16:creationId xmlns:a16="http://schemas.microsoft.com/office/drawing/2014/main" id="{E256BF8C-DDC5-ADDC-2F55-FC9A4BE9040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667" b="92667" l="8688" r="99313">
                        <a14:foregroundMark x1="35938" y1="27167" x2="35938" y2="27167"/>
                        <a14:foregroundMark x1="44688" y1="11667" x2="44688" y2="11667"/>
                        <a14:foregroundMark x1="69938" y1="10333" x2="51063" y2="12917"/>
                        <a14:foregroundMark x1="51063" y1="12917" x2="39313" y2="30167"/>
                        <a14:foregroundMark x1="39313" y1="30167" x2="38375" y2="44667"/>
                        <a14:foregroundMark x1="35438" y1="34917" x2="37375" y2="13583"/>
                        <a14:foregroundMark x1="38813" y1="90000" x2="9250" y2="86750"/>
                        <a14:foregroundMark x1="75438" y1="89917" x2="79438" y2="87667"/>
                        <a14:foregroundMark x1="78000" y1="92667" x2="79625" y2="83500"/>
                        <a14:foregroundMark x1="83813" y1="86000" x2="83625" y2="85417"/>
                        <a14:foregroundMark x1="8688" y1="84083" x2="24500" y2="73917"/>
                        <a14:foregroundMark x1="24500" y1="73917" x2="33563" y2="73750"/>
                        <a14:foregroundMark x1="34625" y1="57500" x2="34625" y2="40500"/>
                        <a14:foregroundMark x1="55375" y1="9250" x2="36938" y2="9500"/>
                        <a14:foregroundMark x1="35500" y1="8667" x2="35500" y2="8667"/>
                        <a14:foregroundMark x1="9938" y1="86000" x2="23313" y2="74583"/>
                        <a14:foregroundMark x1="15812" y1="76750" x2="15812" y2="76750"/>
                        <a14:foregroundMark x1="14750" y1="76250" x2="14750" y2="76250"/>
                        <a14:foregroundMark x1="14750" y1="74583" x2="14750" y2="74583"/>
                        <a14:foregroundMark x1="11000" y1="76500" x2="11000" y2="76500"/>
                        <a14:foregroundMark x1="8875" y1="81250" x2="9500" y2="76750"/>
                        <a14:foregroundMark x1="10375" y1="80417" x2="10375" y2="75417"/>
                        <a14:foregroundMark x1="8875" y1="74000" x2="16813" y2="74583"/>
                        <a14:foregroundMark x1="21875" y1="73750" x2="14125" y2="74583"/>
                        <a14:foregroundMark x1="12438" y1="74000" x2="15563" y2="74000"/>
                        <a14:foregroundMark x1="81229" y1="77083" x2="86125" y2="84333"/>
                        <a14:foregroundMark x1="74813" y1="67583" x2="81229" y2="77083"/>
                        <a14:foregroundMark x1="86125" y1="80167" x2="82813" y2="72917"/>
                        <a14:foregroundMark x1="85688" y1="79000" x2="85688" y2="79583"/>
                        <a14:foregroundMark x1="87625" y1="65917" x2="82375" y2="65083"/>
                        <a14:foregroundMark x1="91375" y1="77667" x2="96625" y2="77917"/>
                        <a14:foregroundMark x1="92188" y1="63917" x2="96625" y2="57833"/>
                        <a14:foregroundMark x1="96813" y1="61750" x2="99313" y2="67833"/>
                        <a14:foregroundMark x1="78000" y1="84083" x2="78000" y2="84083"/>
                        <a14:foregroundMark x1="72313" y1="89083" x2="72313" y2="89083"/>
                        <a14:backgroundMark x1="80250" y1="77083" x2="80250" y2="77083"/>
                        <a14:backgroundMark x1="80875" y1="79333" x2="78813" y2="76750"/>
                        <a14:backgroundMark x1="67688" y1="94333" x2="70250" y2="87083"/>
                        <a14:backgroundMark x1="70250" y1="87417" x2="79000" y2="78750"/>
                      </a14:backgroundRemoval>
                    </a14:imgEffect>
                  </a14:imgLayer>
                </a14:imgProps>
              </a:ext>
              <a:ext uri="{28A0092B-C50C-407E-A947-70E740481C1C}">
                <a14:useLocalDpi xmlns:a14="http://schemas.microsoft.com/office/drawing/2010/main" val="0"/>
              </a:ext>
            </a:extLst>
          </a:blip>
          <a:srcRect/>
          <a:stretch>
            <a:fillRect/>
          </a:stretch>
        </p:blipFill>
        <p:spPr bwMode="auto">
          <a:xfrm>
            <a:off x="4237705" y="451849"/>
            <a:ext cx="1521641" cy="11412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BM Personal Computer - Wikipedia">
            <a:extLst>
              <a:ext uri="{FF2B5EF4-FFF2-40B4-BE49-F238E27FC236}">
                <a16:creationId xmlns:a16="http://schemas.microsoft.com/office/drawing/2014/main" id="{0FA09E5B-3D36-8227-3A32-BEDA27779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7567" y="783921"/>
            <a:ext cx="2306706" cy="15412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orld Wide Web logo, World Wide Web Internet Website, World Wide Web,  computer Network, web Design png | PNGEgg">
            <a:extLst>
              <a:ext uri="{FF2B5EF4-FFF2-40B4-BE49-F238E27FC236}">
                <a16:creationId xmlns:a16="http://schemas.microsoft.com/office/drawing/2014/main" id="{FA50DFED-E2DF-1823-DE85-148BC09CEE1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000" b="90667" l="10000" r="90000">
                        <a14:foregroundMark x1="46889" y1="9333" x2="40778" y2="12333"/>
                        <a14:foregroundMark x1="40778" y1="12333" x2="31778" y2="21667"/>
                        <a14:foregroundMark x1="29735" y1="31667" x2="29667" y2="32000"/>
                        <a14:foregroundMark x1="31778" y1="21667" x2="29735" y2="31667"/>
                        <a14:foregroundMark x1="30188" y1="31667" x2="49222" y2="19500"/>
                        <a14:foregroundMark x1="29667" y1="32000" x2="30188" y2="31667"/>
                        <a14:foregroundMark x1="49222" y1="19500" x2="34667" y2="44667"/>
                        <a14:foregroundMark x1="34667" y1="44667" x2="33222" y2="54667"/>
                        <a14:foregroundMark x1="33222" y1="54667" x2="38556" y2="64000"/>
                        <a14:foregroundMark x1="38556" y1="64000" x2="38000" y2="74000"/>
                        <a14:foregroundMark x1="38000" y1="74000" x2="48889" y2="76500"/>
                        <a14:foregroundMark x1="48889" y1="76500" x2="68000" y2="71667"/>
                        <a14:foregroundMark x1="68000" y1="71667" x2="63556" y2="78500"/>
                        <a14:foregroundMark x1="63556" y1="78500" x2="47000" y2="83167"/>
                        <a14:foregroundMark x1="47000" y1="83167" x2="40889" y2="82500"/>
                        <a14:foregroundMark x1="40889" y1="82500" x2="32667" y2="76000"/>
                        <a14:foregroundMark x1="32667" y1="76000" x2="32222" y2="73000"/>
                        <a14:foregroundMark x1="29667" y1="61167" x2="33889" y2="53667"/>
                        <a14:foregroundMark x1="33889" y1="53667" x2="40444" y2="49000"/>
                        <a14:foregroundMark x1="40444" y1="49000" x2="32444" y2="55500"/>
                        <a14:foregroundMark x1="32444" y1="55500" x2="43111" y2="47333"/>
                        <a14:foregroundMark x1="43111" y1="47333" x2="34556" y2="52667"/>
                        <a14:foregroundMark x1="34556" y1="52667" x2="60778" y2="39667"/>
                        <a14:foregroundMark x1="60778" y1="39667" x2="51333" y2="47167"/>
                        <a14:foregroundMark x1="51333" y1="47167" x2="62889" y2="37667"/>
                        <a14:foregroundMark x1="62889" y1="37667" x2="71778" y2="35667"/>
                        <a14:foregroundMark x1="71778" y1="35667" x2="64889" y2="31833"/>
                        <a14:foregroundMark x1="64889" y1="31833" x2="50444" y2="45000"/>
                        <a14:foregroundMark x1="50444" y1="45000" x2="30333" y2="57667"/>
                        <a14:foregroundMark x1="30333" y1="57667" x2="24222" y2="63833"/>
                        <a14:foregroundMark x1="24222" y1="63833" x2="25778" y2="60833"/>
                        <a14:foregroundMark x1="69222" y1="37667" x2="73222" y2="30500"/>
                        <a14:foregroundMark x1="73222" y1="30500" x2="67778" y2="35167"/>
                        <a14:foregroundMark x1="67778" y1="35167" x2="73000" y2="37167"/>
                        <a14:foregroundMark x1="53222" y1="29000" x2="46333" y2="33167"/>
                        <a14:foregroundMark x1="46333" y1="33167" x2="52222" y2="38000"/>
                        <a14:foregroundMark x1="52222" y1="38000" x2="50667" y2="28500"/>
                        <a14:foregroundMark x1="50667" y1="28500" x2="32000" y2="33667"/>
                        <a14:foregroundMark x1="32000" y1="33667" x2="26333" y2="42500"/>
                        <a14:foregroundMark x1="26333" y1="42500" x2="31111" y2="48833"/>
                        <a14:foregroundMark x1="31111" y1="48833" x2="35889" y2="43500"/>
                        <a14:foregroundMark x1="42889" y1="38833" x2="44889" y2="16000"/>
                        <a14:foregroundMark x1="73444" y1="41833" x2="72000" y2="52833"/>
                        <a14:foregroundMark x1="72000" y1="52833" x2="64556" y2="75000"/>
                        <a14:foregroundMark x1="64556" y1="75000" x2="52222" y2="87333"/>
                        <a14:foregroundMark x1="52222" y1="87333" x2="48444" y2="87667"/>
                        <a14:foregroundMark x1="68333" y1="76167" x2="56000" y2="85500"/>
                        <a14:foregroundMark x1="67111" y1="77833" x2="52444" y2="89333"/>
                        <a14:foregroundMark x1="57111" y1="87333" x2="63333" y2="84333"/>
                        <a14:foregroundMark x1="63333" y1="84333" x2="66111" y2="80333"/>
                        <a14:foregroundMark x1="66889" y1="79500" x2="55778" y2="88833"/>
                        <a14:foregroundMark x1="55778" y1="88833" x2="52444" y2="89833"/>
                        <a14:foregroundMark x1="53111" y1="90667" x2="65000" y2="83000"/>
                        <a14:foregroundMark x1="65000" y1="83000" x2="69556" y2="77000"/>
                        <a14:foregroundMark x1="75556" y1="58333" x2="77222" y2="48500"/>
                        <a14:foregroundMark x1="77444" y1="49167" x2="73889" y2="68167"/>
                        <a14:foregroundMark x1="73889" y1="68167" x2="71000" y2="76667"/>
                        <a14:foregroundMark x1="71000" y1="76667" x2="60111" y2="86833"/>
                        <a14:foregroundMark x1="60111" y1="86833" x2="58111" y2="88167"/>
                        <a14:foregroundMark x1="77000" y1="57667" x2="77000" y2="57667"/>
                        <a14:foregroundMark x1="77222" y1="57333" x2="77111" y2="59500"/>
                        <a14:foregroundMark x1="77667" y1="56667" x2="77778" y2="55833"/>
                        <a14:foregroundMark x1="58889" y1="7833" x2="43111" y2="5667"/>
                        <a14:foregroundMark x1="43111" y1="5667" x2="36667" y2="9000"/>
                        <a14:foregroundMark x1="36667" y1="9000" x2="30222" y2="15833"/>
                        <a14:foregroundMark x1="30222" y1="15833" x2="28222" y2="26167"/>
                        <a14:foregroundMark x1="52222" y1="4500" x2="39667" y2="6833"/>
                        <a14:foregroundMark x1="39667" y1="6833" x2="34222" y2="10833"/>
                        <a14:foregroundMark x1="20778" y1="53833" x2="20778" y2="53833"/>
                        <a14:foregroundMark x1="20889" y1="55167" x2="20667" y2="49167"/>
                        <a14:foregroundMark x1="20556" y1="49500" x2="22111" y2="56000"/>
                        <a14:foregroundMark x1="19889" y1="48500" x2="20667" y2="54000"/>
                        <a14:foregroundMark x1="58222" y1="88667" x2="62889" y2="85500"/>
                        <a14:foregroundMark x1="62667" y1="85500" x2="68333" y2="79833"/>
                        <a14:foregroundMark x1="68333" y1="79833" x2="63111" y2="85000"/>
                        <a14:foregroundMark x1="63111" y1="85000" x2="73111" y2="72500"/>
                        <a14:foregroundMark x1="73111" y1="72500" x2="73222" y2="72000"/>
                        <a14:foregroundMark x1="77333" y1="58000" x2="77333" y2="58000"/>
                        <a14:foregroundMark x1="77556" y1="57000" x2="76889" y2="62333"/>
                        <a14:foregroundMark x1="77333" y1="60333" x2="78667" y2="44333"/>
                        <a14:foregroundMark x1="78222" y1="54667" x2="77111" y2="61000"/>
                        <a14:foregroundMark x1="78556" y1="53667" x2="77222" y2="59167"/>
                        <a14:foregroundMark x1="70667" y1="77667" x2="66111" y2="82000"/>
                        <a14:foregroundMark x1="75667" y1="68167" x2="66444" y2="82333"/>
                        <a14:foregroundMark x1="66444" y1="82333" x2="61222" y2="86333"/>
                        <a14:foregroundMark x1="28000" y1="17167" x2="31889" y2="13000"/>
                        <a14:foregroundMark x1="26667" y1="19167" x2="28111" y2="17833"/>
                        <a14:foregroundMark x1="55222" y1="5167" x2="51667" y2="5167"/>
                        <a14:foregroundMark x1="45222" y1="5000" x2="45222" y2="5000"/>
                        <a14:foregroundMark x1="55333" y1="5000" x2="55333" y2="5000"/>
                        <a14:foregroundMark x1="55889" y1="5000" x2="55889" y2="5000"/>
                        <a14:foregroundMark x1="37000" y1="8000" x2="37000" y2="8000"/>
                        <a14:backgroundMark x1="29000" y1="31667" x2="29000" y2="31667"/>
                      </a14:backgroundRemoval>
                    </a14:imgEffect>
                  </a14:imgLayer>
                </a14:imgProps>
              </a:ext>
              <a:ext uri="{28A0092B-C50C-407E-A947-70E740481C1C}">
                <a14:useLocalDpi xmlns:a14="http://schemas.microsoft.com/office/drawing/2010/main" val="0"/>
              </a:ext>
            </a:extLst>
          </a:blip>
          <a:srcRect l="17064" r="17459" b="7430"/>
          <a:stretch/>
        </p:blipFill>
        <p:spPr bwMode="auto">
          <a:xfrm>
            <a:off x="7199622" y="1953389"/>
            <a:ext cx="1424015" cy="13420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A44CEDC-CAEE-3DB6-01A2-30239DF1D4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7729" y="3408109"/>
            <a:ext cx="476381" cy="4763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k logo and symbol, meaning, history, PNG">
            <a:extLst>
              <a:ext uri="{FF2B5EF4-FFF2-40B4-BE49-F238E27FC236}">
                <a16:creationId xmlns:a16="http://schemas.microsoft.com/office/drawing/2014/main" id="{68EE5E6A-40A1-B0B6-2E02-4A86F90875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6159" y="3408109"/>
            <a:ext cx="648113" cy="36456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OL – Logos Download">
            <a:extLst>
              <a:ext uri="{FF2B5EF4-FFF2-40B4-BE49-F238E27FC236}">
                <a16:creationId xmlns:a16="http://schemas.microsoft.com/office/drawing/2014/main" id="{82BA74F4-1B30-0952-F0FC-B8B6AE8311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06258" y="3302371"/>
            <a:ext cx="476381" cy="47638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emium Vector | Vector device icons set. smart phone, tablet, desktop  computer and laptop. responsive digital device icons">
            <a:extLst>
              <a:ext uri="{FF2B5EF4-FFF2-40B4-BE49-F238E27FC236}">
                <a16:creationId xmlns:a16="http://schemas.microsoft.com/office/drawing/2014/main" id="{E876EE9B-8BFE-7476-5473-FFBD13FA167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504" t="16721" r="5043" b="13669"/>
          <a:stretch/>
        </p:blipFill>
        <p:spPr bwMode="auto">
          <a:xfrm>
            <a:off x="6536213" y="3892638"/>
            <a:ext cx="2391453" cy="9304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979375A4-D24A-E457-C78F-E99A859B87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47568" y="2832424"/>
            <a:ext cx="593725" cy="59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2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E619-0218-194A-4899-6DDD000C045B}"/>
              </a:ext>
            </a:extLst>
          </p:cNvPr>
          <p:cNvSpPr>
            <a:spLocks noGrp="1"/>
          </p:cNvSpPr>
          <p:nvPr>
            <p:ph type="ctrTitle"/>
          </p:nvPr>
        </p:nvSpPr>
        <p:spPr>
          <a:xfrm>
            <a:off x="293077" y="593725"/>
            <a:ext cx="6015126" cy="578720"/>
          </a:xfrm>
        </p:spPr>
        <p:txBody>
          <a:bodyPr>
            <a:normAutofit fontScale="90000"/>
          </a:bodyPr>
          <a:lstStyle/>
          <a:p>
            <a:r>
              <a:rPr lang="en-US" dirty="0">
                <a:latin typeface="Helvetica" pitchFamily="2" charset="0"/>
              </a:rPr>
              <a:t>Programming languages</a:t>
            </a:r>
          </a:p>
        </p:txBody>
      </p:sp>
      <p:sp>
        <p:nvSpPr>
          <p:cNvPr id="8" name="Subtitle 2">
            <a:extLst>
              <a:ext uri="{FF2B5EF4-FFF2-40B4-BE49-F238E27FC236}">
                <a16:creationId xmlns:a16="http://schemas.microsoft.com/office/drawing/2014/main" id="{AD87A4BA-2ECC-55E2-5799-5992FF050499}"/>
              </a:ext>
            </a:extLst>
          </p:cNvPr>
          <p:cNvSpPr txBox="1">
            <a:spLocks/>
          </p:cNvSpPr>
          <p:nvPr/>
        </p:nvSpPr>
        <p:spPr>
          <a:xfrm>
            <a:off x="293077" y="1696064"/>
            <a:ext cx="4636234" cy="3739946"/>
          </a:xfrm>
          <a:prstGeom prst="rect">
            <a:avLst/>
          </a:prstGeom>
        </p:spPr>
        <p:txBody>
          <a:bodyPr vert="horz" lIns="81666" tIns="40833" rIns="81666" bIns="40833" rtlCol="0">
            <a:noAutofit/>
          </a:bodyPr>
          <a:lstStyle>
            <a:lvl1pPr marL="0" marR="0" indent="0" algn="l" defTabSz="408331" rtl="0" eaLnBrk="1" fontAlgn="auto" latinLnBrk="0" hangingPunct="1">
              <a:lnSpc>
                <a:spcPct val="100000"/>
              </a:lnSpc>
              <a:spcBef>
                <a:spcPct val="20000"/>
              </a:spcBef>
              <a:spcAft>
                <a:spcPts val="0"/>
              </a:spcAft>
              <a:buClrTx/>
              <a:buSzTx/>
              <a:buFont typeface="Arial"/>
              <a:buNone/>
              <a:tabLst/>
              <a:defRPr sz="2500" kern="1200" cap="none" baseline="0">
                <a:solidFill>
                  <a:srgbClr val="25303B"/>
                </a:solidFill>
                <a:latin typeface="+mn-lt"/>
                <a:ea typeface="+mn-ea"/>
                <a:cs typeface="+mn-cs"/>
              </a:defRPr>
            </a:lvl1pPr>
            <a:lvl2pPr marL="408331" indent="0" algn="ctr" defTabSz="408331" rtl="0" eaLnBrk="1" latinLnBrk="0" hangingPunct="1">
              <a:spcBef>
                <a:spcPct val="20000"/>
              </a:spcBef>
              <a:buFont typeface="Arial"/>
              <a:buNone/>
              <a:defRPr sz="2500" kern="1200">
                <a:solidFill>
                  <a:schemeClr val="tx1">
                    <a:tint val="75000"/>
                  </a:schemeClr>
                </a:solidFill>
                <a:latin typeface="+mn-lt"/>
                <a:ea typeface="+mn-ea"/>
                <a:cs typeface="+mn-cs"/>
              </a:defRPr>
            </a:lvl2pPr>
            <a:lvl3pPr marL="816661" indent="0" algn="ctr" defTabSz="408331" rtl="0" eaLnBrk="1" latinLnBrk="0" hangingPunct="1">
              <a:spcBef>
                <a:spcPct val="20000"/>
              </a:spcBef>
              <a:buFont typeface="Arial"/>
              <a:buNone/>
              <a:defRPr sz="2100" kern="1200">
                <a:solidFill>
                  <a:schemeClr val="tx1">
                    <a:tint val="75000"/>
                  </a:schemeClr>
                </a:solidFill>
                <a:latin typeface="+mn-lt"/>
                <a:ea typeface="+mn-ea"/>
                <a:cs typeface="+mn-cs"/>
              </a:defRPr>
            </a:lvl3pPr>
            <a:lvl4pPr marL="122499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4pPr>
            <a:lvl5pPr marL="1633323"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5pPr>
            <a:lvl6pPr marL="204165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6pPr>
            <a:lvl7pPr marL="2449984"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7pPr>
            <a:lvl8pPr marL="285831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8pPr>
            <a:lvl9pPr marL="3266646" indent="0" algn="ctr" defTabSz="408331" rtl="0" eaLnBrk="1" latinLnBrk="0" hangingPunct="1">
              <a:spcBef>
                <a:spcPct val="20000"/>
              </a:spcBef>
              <a:buFont typeface="Arial"/>
              <a:buNone/>
              <a:defRPr sz="1800" kern="1200">
                <a:solidFill>
                  <a:schemeClr val="tx1">
                    <a:tint val="75000"/>
                  </a:schemeClr>
                </a:solidFill>
                <a:latin typeface="+mn-lt"/>
                <a:ea typeface="+mn-ea"/>
                <a:cs typeface="+mn-cs"/>
              </a:defRPr>
            </a:lvl9pPr>
          </a:lstStyle>
          <a:p>
            <a:pPr marL="285750" indent="-285750">
              <a:buFont typeface="Wingdings" pitchFamily="2" charset="2"/>
              <a:buChar char="§"/>
            </a:pPr>
            <a:r>
              <a:rPr lang="en-GB" sz="1500" dirty="0">
                <a:latin typeface="Helvetica" pitchFamily="2" charset="0"/>
              </a:rPr>
              <a:t>A set of instructions for interacting with and controlling a computer</a:t>
            </a:r>
          </a:p>
          <a:p>
            <a:pPr marL="285750" indent="-285750">
              <a:buFont typeface="Wingdings" pitchFamily="2" charset="2"/>
              <a:buChar char="§"/>
            </a:pPr>
            <a:r>
              <a:rPr lang="en-GB" sz="1500" dirty="0">
                <a:latin typeface="Helvetica" pitchFamily="2" charset="0"/>
              </a:rPr>
              <a:t>Because computers can’t speak human languages! </a:t>
            </a:r>
          </a:p>
          <a:p>
            <a:pPr marL="285750" indent="-285750">
              <a:buFont typeface="Wingdings" pitchFamily="2" charset="2"/>
              <a:buChar char="§"/>
            </a:pPr>
            <a:r>
              <a:rPr lang="en-GB" sz="1500" dirty="0">
                <a:latin typeface="Helvetica" pitchFamily="2" charset="0"/>
              </a:rPr>
              <a:t>Instead, they represent everything with </a:t>
            </a:r>
            <a:r>
              <a:rPr lang="en-GB" sz="1500" b="1" dirty="0">
                <a:latin typeface="Helvetica" pitchFamily="2" charset="0"/>
              </a:rPr>
              <a:t>bits</a:t>
            </a:r>
            <a:r>
              <a:rPr lang="en-GB" sz="1500" dirty="0">
                <a:latin typeface="Helvetica" pitchFamily="2" charset="0"/>
              </a:rPr>
              <a:t> of information:</a:t>
            </a:r>
          </a:p>
          <a:p>
            <a:pPr marL="694081" lvl="1" indent="-285750" algn="l">
              <a:buFont typeface="System Font Regular"/>
              <a:buChar char="—"/>
            </a:pPr>
            <a:r>
              <a:rPr lang="en-GB" sz="1500" dirty="0">
                <a:solidFill>
                  <a:schemeClr val="bg1">
                    <a:lumMod val="50000"/>
                  </a:schemeClr>
                </a:solidFill>
                <a:latin typeface="Helvetica" pitchFamily="2" charset="0"/>
              </a:rPr>
              <a:t>1 or 0</a:t>
            </a:r>
          </a:p>
          <a:p>
            <a:pPr marL="694081" lvl="1" indent="-285750" algn="l">
              <a:buFont typeface="System Font Regular"/>
              <a:buChar char="—"/>
            </a:pPr>
            <a:r>
              <a:rPr lang="en-GB" sz="1500" dirty="0">
                <a:solidFill>
                  <a:schemeClr val="bg1">
                    <a:lumMod val="50000"/>
                  </a:schemeClr>
                </a:solidFill>
                <a:latin typeface="Helvetica" pitchFamily="2" charset="0"/>
              </a:rPr>
              <a:t>True or False</a:t>
            </a:r>
          </a:p>
          <a:p>
            <a:pPr marL="285750" indent="-285750">
              <a:buFont typeface="Wingdings" pitchFamily="2" charset="2"/>
              <a:buChar char="§"/>
            </a:pPr>
            <a:r>
              <a:rPr lang="en-GB" sz="1500" dirty="0">
                <a:latin typeface="Helvetica" pitchFamily="2" charset="0"/>
              </a:rPr>
              <a:t>Three levels of programming language:</a:t>
            </a:r>
          </a:p>
          <a:p>
            <a:pPr marL="694081" lvl="1" indent="-285750" algn="l">
              <a:buFont typeface="System Font Regular"/>
              <a:buChar char="—"/>
            </a:pPr>
            <a:r>
              <a:rPr lang="en-GB" sz="1500" dirty="0">
                <a:solidFill>
                  <a:schemeClr val="bg1">
                    <a:lumMod val="50000"/>
                  </a:schemeClr>
                </a:solidFill>
                <a:latin typeface="Helvetica" pitchFamily="2" charset="0"/>
              </a:rPr>
              <a:t>Machine language (e.g., binary)</a:t>
            </a:r>
          </a:p>
          <a:p>
            <a:pPr marL="694081" lvl="1" indent="-285750" algn="l">
              <a:buFont typeface="System Font Regular"/>
              <a:buChar char="—"/>
            </a:pPr>
            <a:r>
              <a:rPr lang="en-GB" sz="1500" dirty="0">
                <a:solidFill>
                  <a:schemeClr val="bg1">
                    <a:lumMod val="50000"/>
                  </a:schemeClr>
                </a:solidFill>
                <a:latin typeface="Helvetica" pitchFamily="2" charset="0"/>
              </a:rPr>
              <a:t>Assembly language (e.g., x86 Assembly)</a:t>
            </a:r>
          </a:p>
          <a:p>
            <a:pPr marL="694081" lvl="1" indent="-285750" algn="l">
              <a:buFont typeface="System Font Regular"/>
              <a:buChar char="—"/>
            </a:pPr>
            <a:r>
              <a:rPr lang="en-GB" sz="1500" dirty="0">
                <a:solidFill>
                  <a:schemeClr val="bg1">
                    <a:lumMod val="50000"/>
                  </a:schemeClr>
                </a:solidFill>
                <a:latin typeface="Helvetica" pitchFamily="2" charset="0"/>
              </a:rPr>
              <a:t>High-level languages (e.g., Python)</a:t>
            </a:r>
          </a:p>
        </p:txBody>
      </p:sp>
      <p:sp>
        <p:nvSpPr>
          <p:cNvPr id="15" name="TextBox 14">
            <a:extLst>
              <a:ext uri="{FF2B5EF4-FFF2-40B4-BE49-F238E27FC236}">
                <a16:creationId xmlns:a16="http://schemas.microsoft.com/office/drawing/2014/main" id="{D3789A92-F69D-E633-9C75-1B70B0E2AA7F}"/>
              </a:ext>
            </a:extLst>
          </p:cNvPr>
          <p:cNvSpPr txBox="1"/>
          <p:nvPr/>
        </p:nvSpPr>
        <p:spPr>
          <a:xfrm>
            <a:off x="6807200" y="1204525"/>
            <a:ext cx="2185214" cy="2739211"/>
          </a:xfrm>
          <a:prstGeom prst="rect">
            <a:avLst/>
          </a:prstGeom>
          <a:noFill/>
          <a:ln>
            <a:solidFill>
              <a:schemeClr val="tx1"/>
            </a:solidFill>
          </a:ln>
        </p:spPr>
        <p:txBody>
          <a:bodyPr wrap="none" rtlCol="0">
            <a:spAutoFit/>
          </a:bodyPr>
          <a:lstStyle/>
          <a:p>
            <a:r>
              <a:rPr lang="en-US" sz="1000" b="1" dirty="0">
                <a:solidFill>
                  <a:schemeClr val="accent1">
                    <a:lumMod val="75000"/>
                  </a:schemeClr>
                </a:solidFill>
                <a:latin typeface="Courier" pitchFamily="2" charset="0"/>
              </a:rPr>
              <a:t>SECTION</a:t>
            </a:r>
            <a:r>
              <a:rPr lang="en-US" sz="1000" dirty="0">
                <a:latin typeface="Courier" pitchFamily="2" charset="0"/>
              </a:rPr>
              <a:t> </a:t>
            </a:r>
            <a:r>
              <a:rPr lang="en-US" sz="1000" dirty="0">
                <a:solidFill>
                  <a:schemeClr val="bg2">
                    <a:lumMod val="75000"/>
                  </a:schemeClr>
                </a:solidFill>
                <a:latin typeface="Courier" pitchFamily="2" charset="0"/>
              </a:rPr>
              <a:t>.data</a:t>
            </a:r>
          </a:p>
          <a:p>
            <a:r>
              <a:rPr lang="en-US" sz="1000" dirty="0">
                <a:solidFill>
                  <a:srgbClr val="979700"/>
                </a:solidFill>
                <a:latin typeface="Courier" pitchFamily="2" charset="0"/>
              </a:rPr>
              <a:t>Msg: </a:t>
            </a:r>
            <a:r>
              <a:rPr lang="en-US" sz="1000" dirty="0">
                <a:solidFill>
                  <a:schemeClr val="accent1">
                    <a:lumMod val="75000"/>
                  </a:schemeClr>
                </a:solidFill>
                <a:latin typeface="Courier" pitchFamily="2" charset="0"/>
              </a:rPr>
              <a:t>db</a:t>
            </a:r>
            <a:r>
              <a:rPr lang="en-US" sz="1000" dirty="0">
                <a:latin typeface="Courier" pitchFamily="2" charset="0"/>
              </a:rPr>
              <a:t> </a:t>
            </a:r>
            <a:r>
              <a:rPr lang="en-US" sz="1000" dirty="0">
                <a:solidFill>
                  <a:schemeClr val="accent4">
                    <a:lumMod val="75000"/>
                  </a:schemeClr>
                </a:solidFill>
                <a:latin typeface="Courier" pitchFamily="2" charset="0"/>
              </a:rPr>
              <a:t>“Hello world!”</a:t>
            </a:r>
            <a:r>
              <a:rPr lang="en-US" sz="1000" dirty="0">
                <a:latin typeface="Courier" pitchFamily="2" charset="0"/>
              </a:rPr>
              <a:t>, </a:t>
            </a:r>
            <a:r>
              <a:rPr lang="en-US" sz="1000" dirty="0">
                <a:solidFill>
                  <a:schemeClr val="tx2">
                    <a:lumMod val="50000"/>
                  </a:schemeClr>
                </a:solidFill>
                <a:latin typeface="Courier" pitchFamily="2" charset="0"/>
              </a:rPr>
              <a:t>10</a:t>
            </a:r>
          </a:p>
          <a:p>
            <a:r>
              <a:rPr lang="en-US" sz="1000" dirty="0">
                <a:solidFill>
                  <a:srgbClr val="979700"/>
                </a:solidFill>
                <a:latin typeface="Courier" pitchFamily="2" charset="0"/>
              </a:rPr>
              <a:t>Len: </a:t>
            </a:r>
            <a:r>
              <a:rPr lang="en-US" sz="1000" dirty="0">
                <a:solidFill>
                  <a:srgbClr val="130EFF"/>
                </a:solidFill>
                <a:latin typeface="Courier" pitchFamily="2" charset="0"/>
              </a:rPr>
              <a:t>equ</a:t>
            </a:r>
            <a:r>
              <a:rPr lang="en-US" sz="1000" dirty="0">
                <a:latin typeface="Courier" pitchFamily="2" charset="0"/>
              </a:rPr>
              <a:t> </a:t>
            </a:r>
            <a:r>
              <a:rPr lang="en-US" sz="1000" dirty="0">
                <a:solidFill>
                  <a:srgbClr val="979700"/>
                </a:solidFill>
                <a:latin typeface="Courier" pitchFamily="2" charset="0"/>
              </a:rPr>
              <a:t>$</a:t>
            </a:r>
            <a:r>
              <a:rPr lang="en-US" sz="1000" dirty="0">
                <a:latin typeface="Courier" pitchFamily="2" charset="0"/>
              </a:rPr>
              <a:t>-</a:t>
            </a:r>
            <a:r>
              <a:rPr lang="en-US" sz="1000" dirty="0">
                <a:solidFill>
                  <a:schemeClr val="bg2">
                    <a:lumMod val="75000"/>
                  </a:schemeClr>
                </a:solidFill>
                <a:latin typeface="Courier" pitchFamily="2" charset="0"/>
              </a:rPr>
              <a:t>Msg</a:t>
            </a:r>
          </a:p>
          <a:p>
            <a:endParaRPr lang="en-US" sz="1000" dirty="0">
              <a:latin typeface="Courier" pitchFamily="2" charset="0"/>
            </a:endParaRPr>
          </a:p>
          <a:p>
            <a:r>
              <a:rPr lang="en-US" sz="1000" b="1" dirty="0">
                <a:solidFill>
                  <a:schemeClr val="accent1">
                    <a:lumMod val="75000"/>
                  </a:schemeClr>
                </a:solidFill>
                <a:latin typeface="Courier" pitchFamily="2" charset="0"/>
              </a:rPr>
              <a:t>SECTON</a:t>
            </a:r>
            <a:r>
              <a:rPr lang="en-US" sz="1000" dirty="0">
                <a:latin typeface="Courier" pitchFamily="2" charset="0"/>
              </a:rPr>
              <a:t> </a:t>
            </a:r>
            <a:r>
              <a:rPr lang="en-US" sz="1000" dirty="0">
                <a:solidFill>
                  <a:schemeClr val="bg2">
                    <a:lumMod val="75000"/>
                  </a:schemeClr>
                </a:solidFill>
                <a:latin typeface="Courier" pitchFamily="2" charset="0"/>
              </a:rPr>
              <a:t>.text</a:t>
            </a:r>
          </a:p>
          <a:p>
            <a:r>
              <a:rPr lang="en-US" sz="1000" dirty="0">
                <a:solidFill>
                  <a:schemeClr val="accent1">
                    <a:lumMod val="75000"/>
                  </a:schemeClr>
                </a:solidFill>
                <a:latin typeface="Courier" pitchFamily="2" charset="0"/>
              </a:rPr>
              <a:t>global</a:t>
            </a:r>
            <a:r>
              <a:rPr lang="en-US" sz="1000" dirty="0">
                <a:latin typeface="Courier" pitchFamily="2" charset="0"/>
              </a:rPr>
              <a:t> </a:t>
            </a:r>
            <a:r>
              <a:rPr lang="en-US" sz="1000" dirty="0">
                <a:solidFill>
                  <a:schemeClr val="bg2">
                    <a:lumMod val="75000"/>
                  </a:schemeClr>
                </a:solidFill>
                <a:latin typeface="Courier" pitchFamily="2" charset="0"/>
              </a:rPr>
              <a:t>_start</a:t>
            </a:r>
          </a:p>
          <a:p>
            <a:r>
              <a:rPr lang="en-US" sz="1000" dirty="0">
                <a:solidFill>
                  <a:srgbClr val="979700"/>
                </a:solidFill>
                <a:latin typeface="Courier" pitchFamily="2" charset="0"/>
              </a:rPr>
              <a:t>_start:</a:t>
            </a: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eax</a:t>
            </a:r>
            <a:r>
              <a:rPr lang="en-US" sz="1000" dirty="0">
                <a:latin typeface="Courier" pitchFamily="2" charset="0"/>
              </a:rPr>
              <a:t>,</a:t>
            </a:r>
            <a:r>
              <a:rPr lang="en-US" sz="1000" dirty="0">
                <a:solidFill>
                  <a:schemeClr val="tx2">
                    <a:lumMod val="50000"/>
                  </a:schemeClr>
                </a:solidFill>
                <a:latin typeface="Courier" pitchFamily="2" charset="0"/>
              </a:rPr>
              <a:t>4</a:t>
            </a: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ebx</a:t>
            </a:r>
            <a:r>
              <a:rPr lang="en-US" sz="1000" dirty="0">
                <a:latin typeface="Courier" pitchFamily="2" charset="0"/>
              </a:rPr>
              <a:t>,</a:t>
            </a:r>
            <a:r>
              <a:rPr lang="en-US" sz="1000" dirty="0">
                <a:solidFill>
                  <a:schemeClr val="tx2">
                    <a:lumMod val="50000"/>
                  </a:schemeClr>
                </a:solidFill>
                <a:latin typeface="Courier" pitchFamily="2" charset="0"/>
              </a:rPr>
              <a:t>1</a:t>
            </a: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ecx</a:t>
            </a:r>
            <a:r>
              <a:rPr lang="en-US" sz="1000" dirty="0">
                <a:latin typeface="Courier" pitchFamily="2" charset="0"/>
              </a:rPr>
              <a:t>,</a:t>
            </a:r>
            <a:r>
              <a:rPr lang="en-US" sz="1000" dirty="0">
                <a:solidFill>
                  <a:schemeClr val="bg2">
                    <a:lumMod val="75000"/>
                  </a:schemeClr>
                </a:solidFill>
                <a:latin typeface="Courier" pitchFamily="2" charset="0"/>
              </a:rPr>
              <a:t>Msg</a:t>
            </a: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edx</a:t>
            </a:r>
            <a:r>
              <a:rPr lang="en-US" sz="1000" dirty="0">
                <a:latin typeface="Courier" pitchFamily="2" charset="0"/>
              </a:rPr>
              <a:t>,</a:t>
            </a:r>
            <a:r>
              <a:rPr lang="en-US" sz="1000" dirty="0">
                <a:solidFill>
                  <a:schemeClr val="bg2">
                    <a:lumMod val="75000"/>
                  </a:schemeClr>
                </a:solidFill>
                <a:latin typeface="Courier" pitchFamily="2" charset="0"/>
              </a:rPr>
              <a:t>Len</a:t>
            </a:r>
          </a:p>
          <a:p>
            <a:r>
              <a:rPr lang="en-US" sz="1000" dirty="0">
                <a:latin typeface="Courier" pitchFamily="2" charset="0"/>
              </a:rPr>
              <a:t>    </a:t>
            </a:r>
            <a:r>
              <a:rPr lang="en-US" sz="1000" dirty="0">
                <a:solidFill>
                  <a:srgbClr val="130EFF"/>
                </a:solidFill>
                <a:latin typeface="Courier" pitchFamily="2" charset="0"/>
              </a:rPr>
              <a:t>int</a:t>
            </a:r>
            <a:r>
              <a:rPr lang="en-US" sz="1000" dirty="0">
                <a:latin typeface="Courier" pitchFamily="2" charset="0"/>
              </a:rPr>
              <a:t> </a:t>
            </a:r>
            <a:r>
              <a:rPr lang="en-US" sz="1000" dirty="0">
                <a:solidFill>
                  <a:schemeClr val="tx2">
                    <a:lumMod val="50000"/>
                  </a:schemeClr>
                </a:solidFill>
                <a:latin typeface="Courier" pitchFamily="2" charset="0"/>
              </a:rPr>
              <a:t>80H</a:t>
            </a:r>
          </a:p>
          <a:p>
            <a:endParaRPr lang="en-US" sz="1000" dirty="0">
              <a:latin typeface="Courier" pitchFamily="2" charset="0"/>
            </a:endParaRP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eax</a:t>
            </a:r>
            <a:r>
              <a:rPr lang="en-US" sz="1000" dirty="0">
                <a:latin typeface="Courier" pitchFamily="2" charset="0"/>
              </a:rPr>
              <a:t>,</a:t>
            </a:r>
            <a:r>
              <a:rPr lang="en-US" sz="1000" dirty="0">
                <a:solidFill>
                  <a:schemeClr val="tx2">
                    <a:lumMod val="50000"/>
                  </a:schemeClr>
                </a:solidFill>
                <a:latin typeface="Courier" pitchFamily="2" charset="0"/>
              </a:rPr>
              <a:t>1</a:t>
            </a:r>
          </a:p>
          <a:p>
            <a:r>
              <a:rPr lang="en-US" sz="1000" dirty="0">
                <a:latin typeface="Courier" pitchFamily="2" charset="0"/>
              </a:rPr>
              <a:t>    </a:t>
            </a:r>
            <a:r>
              <a:rPr lang="en-US" sz="1000" dirty="0">
                <a:solidFill>
                  <a:srgbClr val="130EFF"/>
                </a:solidFill>
                <a:latin typeface="Courier" pitchFamily="2" charset="0"/>
              </a:rPr>
              <a:t>mov</a:t>
            </a:r>
            <a:r>
              <a:rPr lang="en-US" sz="1000" dirty="0">
                <a:latin typeface="Courier" pitchFamily="2" charset="0"/>
              </a:rPr>
              <a:t> </a:t>
            </a:r>
            <a:r>
              <a:rPr lang="en-US" sz="1000" dirty="0">
                <a:solidFill>
                  <a:schemeClr val="accent1">
                    <a:lumMod val="75000"/>
                  </a:schemeClr>
                </a:solidFill>
                <a:latin typeface="Courier" pitchFamily="2" charset="0"/>
              </a:rPr>
              <a:t>ebx</a:t>
            </a:r>
            <a:r>
              <a:rPr lang="en-US" sz="1000" dirty="0">
                <a:latin typeface="Courier" pitchFamily="2" charset="0"/>
              </a:rPr>
              <a:t>,</a:t>
            </a:r>
            <a:r>
              <a:rPr lang="en-US" sz="1000" dirty="0">
                <a:solidFill>
                  <a:schemeClr val="tx2">
                    <a:lumMod val="50000"/>
                  </a:schemeClr>
                </a:solidFill>
                <a:latin typeface="Courier" pitchFamily="2" charset="0"/>
              </a:rPr>
              <a:t>0</a:t>
            </a:r>
          </a:p>
          <a:p>
            <a:r>
              <a:rPr lang="en-US" sz="1000" dirty="0">
                <a:latin typeface="Courier" pitchFamily="2" charset="0"/>
              </a:rPr>
              <a:t>    </a:t>
            </a:r>
            <a:r>
              <a:rPr lang="en-US" sz="1000" dirty="0">
                <a:solidFill>
                  <a:srgbClr val="130EFF"/>
                </a:solidFill>
                <a:latin typeface="Courier" pitchFamily="2" charset="0"/>
              </a:rPr>
              <a:t>int</a:t>
            </a:r>
            <a:r>
              <a:rPr lang="en-US" sz="1000" dirty="0">
                <a:latin typeface="Courier" pitchFamily="2" charset="0"/>
              </a:rPr>
              <a:t> </a:t>
            </a:r>
            <a:r>
              <a:rPr lang="en-US" sz="1000" dirty="0">
                <a:solidFill>
                  <a:schemeClr val="tx2">
                    <a:lumMod val="50000"/>
                  </a:schemeClr>
                </a:solidFill>
                <a:latin typeface="Courier" pitchFamily="2" charset="0"/>
              </a:rPr>
              <a:t>80H</a:t>
            </a:r>
          </a:p>
          <a:p>
            <a:endParaRPr lang="en-US" sz="1200" dirty="0">
              <a:latin typeface="Courier" pitchFamily="2" charset="0"/>
            </a:endParaRPr>
          </a:p>
        </p:txBody>
      </p:sp>
      <p:sp>
        <p:nvSpPr>
          <p:cNvPr id="16" name="TextBox 15">
            <a:extLst>
              <a:ext uri="{FF2B5EF4-FFF2-40B4-BE49-F238E27FC236}">
                <a16:creationId xmlns:a16="http://schemas.microsoft.com/office/drawing/2014/main" id="{FA2F612D-2961-B397-514A-ED6F9DB253A0}"/>
              </a:ext>
            </a:extLst>
          </p:cNvPr>
          <p:cNvSpPr txBox="1"/>
          <p:nvPr/>
        </p:nvSpPr>
        <p:spPr>
          <a:xfrm>
            <a:off x="5072363" y="1198869"/>
            <a:ext cx="1328437" cy="1938992"/>
          </a:xfrm>
          <a:prstGeom prst="rect">
            <a:avLst/>
          </a:prstGeom>
          <a:solidFill>
            <a:schemeClr val="tx2">
              <a:lumMod val="10000"/>
            </a:schemeClr>
          </a:solidFill>
        </p:spPr>
        <p:txBody>
          <a:bodyPr wrap="square" rtlCol="0">
            <a:spAutoFit/>
          </a:bodyPr>
          <a:lstStyle/>
          <a:p>
            <a:r>
              <a:rPr lang="en-GB" sz="1000" dirty="0">
                <a:ln>
                  <a:solidFill>
                    <a:schemeClr val="accent1">
                      <a:lumMod val="60000"/>
                      <a:lumOff val="40000"/>
                    </a:schemeClr>
                  </a:solidFill>
                </a:ln>
                <a:latin typeface="Courier" pitchFamily="2" charset="0"/>
              </a:rPr>
              <a:t>0 1 0 0 1 0 0 0 0 1 1 0 0 1 0 1 0 1 1 0 1 1 0 0 0 1 1 0 1 1 0 0 0 1 1 0 1 1 1 1 0 0 1 0 0 0 0 0 0 1 0 1 0 1 1 1 0 1 1 0 1 1 1 1 0 1 1 1 0 0 1 0 0 1 1 0 1 1 0 0 0 1 1 0 0 1 0 0 0 0 1 0 0 0 0 1</a:t>
            </a:r>
            <a:endParaRPr lang="en-US" sz="1000" dirty="0">
              <a:ln>
                <a:solidFill>
                  <a:schemeClr val="accent1">
                    <a:lumMod val="60000"/>
                    <a:lumOff val="40000"/>
                  </a:schemeClr>
                </a:solidFill>
              </a:ln>
              <a:latin typeface="Courier" pitchFamily="2" charset="0"/>
            </a:endParaRPr>
          </a:p>
        </p:txBody>
      </p:sp>
      <p:sp>
        <p:nvSpPr>
          <p:cNvPr id="17" name="TextBox 16">
            <a:extLst>
              <a:ext uri="{FF2B5EF4-FFF2-40B4-BE49-F238E27FC236}">
                <a16:creationId xmlns:a16="http://schemas.microsoft.com/office/drawing/2014/main" id="{030E7C36-7BF5-D58B-CAD8-7B22E5EE29B8}"/>
              </a:ext>
            </a:extLst>
          </p:cNvPr>
          <p:cNvSpPr txBox="1"/>
          <p:nvPr/>
        </p:nvSpPr>
        <p:spPr>
          <a:xfrm>
            <a:off x="6382988" y="1198869"/>
            <a:ext cx="233711" cy="1938992"/>
          </a:xfrm>
          <a:prstGeom prst="rect">
            <a:avLst/>
          </a:prstGeom>
          <a:noFill/>
          <a:ln>
            <a:noFill/>
          </a:ln>
        </p:spPr>
        <p:txBody>
          <a:bodyPr wrap="square" rtlCol="0">
            <a:spAutoFit/>
          </a:bodyPr>
          <a:lstStyle/>
          <a:p>
            <a:r>
              <a:rPr lang="en-US" sz="1000" dirty="0">
                <a:ln>
                  <a:solidFill>
                    <a:schemeClr val="tx2">
                      <a:lumMod val="10000"/>
                    </a:schemeClr>
                  </a:solidFill>
                </a:ln>
                <a:solidFill>
                  <a:schemeClr val="tx2">
                    <a:lumMod val="10000"/>
                  </a:schemeClr>
                </a:solidFill>
                <a:latin typeface="Courier" pitchFamily="2" charset="0"/>
              </a:rPr>
              <a:t>Hello</a:t>
            </a:r>
          </a:p>
          <a:p>
            <a:r>
              <a:rPr lang="en-US" sz="1000" dirty="0">
                <a:ln>
                  <a:solidFill>
                    <a:schemeClr val="tx2">
                      <a:lumMod val="10000"/>
                    </a:schemeClr>
                  </a:solidFill>
                </a:ln>
                <a:solidFill>
                  <a:schemeClr val="tx2">
                    <a:lumMod val="10000"/>
                  </a:schemeClr>
                </a:solidFill>
                <a:latin typeface="Courier" pitchFamily="2" charset="0"/>
              </a:rPr>
              <a:t> world!</a:t>
            </a:r>
          </a:p>
        </p:txBody>
      </p:sp>
      <p:sp>
        <p:nvSpPr>
          <p:cNvPr id="18" name="TextBox 17">
            <a:extLst>
              <a:ext uri="{FF2B5EF4-FFF2-40B4-BE49-F238E27FC236}">
                <a16:creationId xmlns:a16="http://schemas.microsoft.com/office/drawing/2014/main" id="{2B86F349-8937-A150-D0F2-A7E5C76EFEC0}"/>
              </a:ext>
            </a:extLst>
          </p:cNvPr>
          <p:cNvSpPr txBox="1"/>
          <p:nvPr/>
        </p:nvSpPr>
        <p:spPr>
          <a:xfrm>
            <a:off x="5736582" y="4490562"/>
            <a:ext cx="2776722" cy="338554"/>
          </a:xfrm>
          <a:prstGeom prst="rect">
            <a:avLst/>
          </a:prstGeom>
          <a:noFill/>
        </p:spPr>
        <p:txBody>
          <a:bodyPr wrap="none" rtlCol="0">
            <a:spAutoFit/>
          </a:bodyPr>
          <a:lstStyle/>
          <a:p>
            <a:r>
              <a:rPr lang="en-US" dirty="0">
                <a:solidFill>
                  <a:schemeClr val="accent5">
                    <a:lumMod val="75000"/>
                  </a:schemeClr>
                </a:solidFill>
                <a:latin typeface="Courier" pitchFamily="2" charset="0"/>
              </a:rPr>
              <a:t>print</a:t>
            </a:r>
            <a:r>
              <a:rPr lang="en-US" dirty="0">
                <a:latin typeface="Courier" pitchFamily="2" charset="0"/>
              </a:rPr>
              <a:t>(</a:t>
            </a:r>
            <a:r>
              <a:rPr lang="en-US" dirty="0">
                <a:solidFill>
                  <a:srgbClr val="00B050"/>
                </a:solidFill>
                <a:latin typeface="Courier" pitchFamily="2" charset="0"/>
              </a:rPr>
              <a:t>“Hello world!”</a:t>
            </a:r>
            <a:r>
              <a:rPr lang="en-US" dirty="0">
                <a:latin typeface="Courier" pitchFamily="2" charset="0"/>
              </a:rPr>
              <a:t>)</a:t>
            </a:r>
          </a:p>
        </p:txBody>
      </p:sp>
      <p:cxnSp>
        <p:nvCxnSpPr>
          <p:cNvPr id="20" name="Curved Connector 19">
            <a:extLst>
              <a:ext uri="{FF2B5EF4-FFF2-40B4-BE49-F238E27FC236}">
                <a16:creationId xmlns:a16="http://schemas.microsoft.com/office/drawing/2014/main" id="{E3F1143B-DE8F-18D4-1C28-4BB7A75786A2}"/>
              </a:ext>
            </a:extLst>
          </p:cNvPr>
          <p:cNvCxnSpPr>
            <a:cxnSpLocks/>
            <a:endCxn id="15" idx="2"/>
          </p:cNvCxnSpPr>
          <p:nvPr/>
        </p:nvCxnSpPr>
        <p:spPr>
          <a:xfrm flipV="1">
            <a:off x="4586748" y="3943736"/>
            <a:ext cx="3313059" cy="51733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A6FB29AC-303F-363F-2041-1DEF517DF77A}"/>
              </a:ext>
            </a:extLst>
          </p:cNvPr>
          <p:cNvCxnSpPr>
            <a:cxnSpLocks/>
            <a:endCxn id="16" idx="2"/>
          </p:cNvCxnSpPr>
          <p:nvPr/>
        </p:nvCxnSpPr>
        <p:spPr>
          <a:xfrm flipV="1">
            <a:off x="3873500" y="3137861"/>
            <a:ext cx="1863082" cy="105272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 name="Curved Connector 27">
            <a:extLst>
              <a:ext uri="{FF2B5EF4-FFF2-40B4-BE49-F238E27FC236}">
                <a16:creationId xmlns:a16="http://schemas.microsoft.com/office/drawing/2014/main" id="{D8F0DA3A-B5A0-B264-82CF-F297536E6E36}"/>
              </a:ext>
            </a:extLst>
          </p:cNvPr>
          <p:cNvCxnSpPr>
            <a:cxnSpLocks/>
            <a:endCxn id="18" idx="1"/>
          </p:cNvCxnSpPr>
          <p:nvPr/>
        </p:nvCxnSpPr>
        <p:spPr>
          <a:xfrm flipV="1">
            <a:off x="4159045" y="4659839"/>
            <a:ext cx="1577537" cy="8078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56" name="Subtitle 2">
            <a:extLst>
              <a:ext uri="{FF2B5EF4-FFF2-40B4-BE49-F238E27FC236}">
                <a16:creationId xmlns:a16="http://schemas.microsoft.com/office/drawing/2014/main" id="{CCE1E17A-6CD8-93F3-9E00-1A0BA8455CDE}"/>
              </a:ext>
            </a:extLst>
          </p:cNvPr>
          <p:cNvSpPr>
            <a:spLocks noGrp="1"/>
          </p:cNvSpPr>
          <p:nvPr>
            <p:ph type="subTitle" idx="1"/>
          </p:nvPr>
        </p:nvSpPr>
        <p:spPr>
          <a:xfrm>
            <a:off x="293077" y="1172446"/>
            <a:ext cx="4887260" cy="409780"/>
          </a:xfrm>
        </p:spPr>
        <p:txBody>
          <a:bodyPr>
            <a:normAutofit/>
          </a:bodyPr>
          <a:lstStyle/>
          <a:p>
            <a:pPr>
              <a:lnSpc>
                <a:spcPct val="90000"/>
              </a:lnSpc>
            </a:pPr>
            <a:r>
              <a:rPr lang="en-US" sz="2300" dirty="0">
                <a:latin typeface="Helvetica" pitchFamily="2" charset="0"/>
              </a:rPr>
              <a:t>What are they?</a:t>
            </a:r>
          </a:p>
        </p:txBody>
      </p:sp>
    </p:spTree>
    <p:extLst>
      <p:ext uri="{BB962C8B-B14F-4D97-AF65-F5344CB8AC3E}">
        <p14:creationId xmlns:p14="http://schemas.microsoft.com/office/powerpoint/2010/main" val="2220323112"/>
      </p:ext>
    </p:extLst>
  </p:cSld>
  <p:clrMapOvr>
    <a:masterClrMapping/>
  </p:clrMapOvr>
</p:sld>
</file>

<file path=ppt/theme/theme1.xml><?xml version="1.0" encoding="utf-8"?>
<a:theme xmlns:a="http://schemas.openxmlformats.org/drawingml/2006/main" name="Office Theme">
  <a:themeElements>
    <a:clrScheme name="University of York Colour Palette">
      <a:dk1>
        <a:srgbClr val="25303B"/>
      </a:dk1>
      <a:lt1>
        <a:srgbClr val="FFFFFF"/>
      </a:lt1>
      <a:dk2>
        <a:srgbClr val="E3E6E5"/>
      </a:dk2>
      <a:lt2>
        <a:srgbClr val="00627D"/>
      </a:lt2>
      <a:accent1>
        <a:srgbClr val="5AB031"/>
      </a:accent1>
      <a:accent2>
        <a:srgbClr val="9067A9"/>
      </a:accent2>
      <a:accent3>
        <a:srgbClr val="E2388C"/>
      </a:accent3>
      <a:accent4>
        <a:srgbClr val="E62A32"/>
      </a:accent4>
      <a:accent5>
        <a:srgbClr val="F18626"/>
      </a:accent5>
      <a:accent6>
        <a:srgbClr val="00ABAA"/>
      </a:accent6>
      <a:hlink>
        <a:srgbClr val="0096D6"/>
      </a:hlink>
      <a:folHlink>
        <a:srgbClr val="E2388C"/>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uoy-powerpoint-widescreen</Template>
  <TotalTime>6460</TotalTime>
  <Words>2147</Words>
  <Application>Microsoft Macintosh PowerPoint</Application>
  <PresentationFormat>Custom</PresentationFormat>
  <Paragraphs>242</Paragraphs>
  <Slides>21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vt:lpstr>
      <vt:lpstr>Candara</vt:lpstr>
      <vt:lpstr>Courier</vt:lpstr>
      <vt:lpstr>Helvetica</vt:lpstr>
      <vt:lpstr>System Font Regular</vt:lpstr>
      <vt:lpstr>Wingdings</vt:lpstr>
      <vt:lpstr>Office Theme</vt:lpstr>
      <vt:lpstr>Python programming and data visualization for beginners  Dr Joel Martin</vt:lpstr>
      <vt:lpstr>Joel Martin</vt:lpstr>
      <vt:lpstr>Course outline</vt:lpstr>
      <vt:lpstr>Week 0</vt:lpstr>
      <vt:lpstr>Computers</vt:lpstr>
      <vt:lpstr>Computers</vt:lpstr>
      <vt:lpstr>Computers</vt:lpstr>
      <vt:lpstr>Computers</vt:lpstr>
      <vt:lpstr>Programming languages</vt:lpstr>
      <vt:lpstr>Programming languages</vt:lpstr>
      <vt:lpstr>Programming languages</vt:lpstr>
      <vt:lpstr>Programming languages</vt:lpstr>
      <vt:lpstr>Python</vt:lpstr>
      <vt:lpstr>Python</vt:lpstr>
      <vt:lpstr>Python</vt:lpstr>
      <vt:lpstr>Python</vt:lpstr>
      <vt:lpstr>Python</vt:lpstr>
      <vt:lpstr>Python</vt:lpstr>
      <vt:lpstr>Python</vt:lpstr>
      <vt:lpstr>Python</vt:lpstr>
      <vt:lpstr>Let’s 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Joel Martin</cp:lastModifiedBy>
  <cp:revision>66</cp:revision>
  <dcterms:created xsi:type="dcterms:W3CDTF">2018-04-16T10:49:56Z</dcterms:created>
  <dcterms:modified xsi:type="dcterms:W3CDTF">2022-10-05T17:35:47Z</dcterms:modified>
</cp:coreProperties>
</file>